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96" r:id="rId1"/>
  </p:sldMasterIdLst>
  <p:notesMasterIdLst>
    <p:notesMasterId r:id="rId19"/>
  </p:notesMasterIdLst>
  <p:sldIdLst>
    <p:sldId id="256" r:id="rId2"/>
    <p:sldId id="274" r:id="rId3"/>
    <p:sldId id="282" r:id="rId4"/>
    <p:sldId id="275" r:id="rId5"/>
    <p:sldId id="276" r:id="rId6"/>
    <p:sldId id="283" r:id="rId7"/>
    <p:sldId id="284" r:id="rId8"/>
    <p:sldId id="285" r:id="rId9"/>
    <p:sldId id="286" r:id="rId10"/>
    <p:sldId id="287" r:id="rId11"/>
    <p:sldId id="288" r:id="rId12"/>
    <p:sldId id="268" r:id="rId13"/>
    <p:sldId id="266" r:id="rId14"/>
    <p:sldId id="267" r:id="rId15"/>
    <p:sldId id="289" r:id="rId16"/>
    <p:sldId id="290" r:id="rId17"/>
    <p:sldId id="291"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CC33"/>
    <a:srgbClr val="FF6600"/>
    <a:srgbClr val="FF9933"/>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839" autoAdjust="0"/>
    <p:restoredTop sz="87922" autoAdjust="0"/>
  </p:normalViewPr>
  <p:slideViewPr>
    <p:cSldViewPr>
      <p:cViewPr>
        <p:scale>
          <a:sx n="60" d="100"/>
          <a:sy n="60" d="100"/>
        </p:scale>
        <p:origin x="-1806" y="-18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027B817-0A47-419C-8C8D-61658D1362CB}" type="datetimeFigureOut">
              <a:rPr lang="en-US" smtClean="0"/>
              <a:pPr/>
              <a:t>1/26/2014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30E9038-C31C-44AA-A786-79B474949139}" type="slidenum">
              <a:rPr lang="en-US" smtClean="0"/>
              <a:pPr/>
              <a:t>‹#›</a:t>
            </a:fld>
            <a:endParaRPr lang="en-US"/>
          </a:p>
        </p:txBody>
      </p:sp>
    </p:spTree>
    <p:extLst>
      <p:ext uri="{BB962C8B-B14F-4D97-AF65-F5344CB8AC3E}">
        <p14:creationId xmlns:p14="http://schemas.microsoft.com/office/powerpoint/2010/main" val="1257190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800" dirty="0" smtClean="0"/>
              <a:t>http://</a:t>
            </a:r>
            <a:r>
              <a:rPr lang="en-US" sz="1200" dirty="0" smtClean="0"/>
              <a:t>www.rutherfordschools.org/rhs/library/lib/librarymediacenter/ebooks.html</a:t>
            </a:r>
            <a:endParaRPr lang="en-US" sz="800" dirty="0" smtClean="0"/>
          </a:p>
          <a:p>
            <a:endParaRPr lang="en-US" dirty="0"/>
          </a:p>
        </p:txBody>
      </p:sp>
      <p:sp>
        <p:nvSpPr>
          <p:cNvPr id="4" name="Slide Number Placeholder 3"/>
          <p:cNvSpPr>
            <a:spLocks noGrp="1"/>
          </p:cNvSpPr>
          <p:nvPr>
            <p:ph type="sldNum" sz="quarter" idx="10"/>
          </p:nvPr>
        </p:nvSpPr>
        <p:spPr/>
        <p:txBody>
          <a:bodyPr/>
          <a:lstStyle/>
          <a:p>
            <a:fld id="{C30E9038-C31C-44AA-A786-79B474949139}" type="slidenum">
              <a:rPr lang="en-US" smtClean="0"/>
              <a:pPr/>
              <a:t>4</a:t>
            </a:fld>
            <a:endParaRPr lang="en-US"/>
          </a:p>
        </p:txBody>
      </p:sp>
    </p:spTree>
    <p:extLst>
      <p:ext uri="{BB962C8B-B14F-4D97-AF65-F5344CB8AC3E}">
        <p14:creationId xmlns:p14="http://schemas.microsoft.com/office/powerpoint/2010/main" val="26697249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of</a:t>
            </a:r>
            <a:r>
              <a:rPr lang="en-US" baseline="0" dirty="0" smtClean="0"/>
              <a:t> summer 2012</a:t>
            </a:r>
            <a:endParaRPr lang="en-US" dirty="0"/>
          </a:p>
        </p:txBody>
      </p:sp>
      <p:sp>
        <p:nvSpPr>
          <p:cNvPr id="4" name="Slide Number Placeholder 3"/>
          <p:cNvSpPr>
            <a:spLocks noGrp="1"/>
          </p:cNvSpPr>
          <p:nvPr>
            <p:ph type="sldNum" sz="quarter" idx="10"/>
          </p:nvPr>
        </p:nvSpPr>
        <p:spPr/>
        <p:txBody>
          <a:bodyPr/>
          <a:lstStyle/>
          <a:p>
            <a:fld id="{C30E9038-C31C-44AA-A786-79B474949139}" type="slidenum">
              <a:rPr lang="en-US" smtClean="0"/>
              <a:pPr/>
              <a:t>7</a:t>
            </a:fld>
            <a:endParaRPr lang="en-US"/>
          </a:p>
        </p:txBody>
      </p:sp>
    </p:spTree>
    <p:extLst>
      <p:ext uri="{BB962C8B-B14F-4D97-AF65-F5344CB8AC3E}">
        <p14:creationId xmlns:p14="http://schemas.microsoft.com/office/powerpoint/2010/main" val="3118494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Pauline </a:t>
            </a:r>
            <a:r>
              <a:rPr lang="en-US" dirty="0" err="1" smtClean="0">
                <a:effectLst/>
              </a:rPr>
              <a:t>Nyiramashuhuko</a:t>
            </a:r>
            <a:r>
              <a:rPr lang="en-US" dirty="0" smtClean="0">
                <a:effectLst/>
              </a:rPr>
              <a:t> and her son, </a:t>
            </a:r>
            <a:r>
              <a:rPr lang="en-US" dirty="0" err="1" smtClean="0">
                <a:effectLst/>
              </a:rPr>
              <a:t>Arsene</a:t>
            </a:r>
            <a:r>
              <a:rPr lang="en-US" dirty="0" smtClean="0">
                <a:effectLst/>
              </a:rPr>
              <a:t> Shalom </a:t>
            </a:r>
            <a:r>
              <a:rPr lang="en-US" dirty="0" err="1" smtClean="0">
                <a:effectLst/>
              </a:rPr>
              <a:t>Ntahobali</a:t>
            </a:r>
            <a:r>
              <a:rPr lang="en-US" dirty="0" smtClean="0">
                <a:effectLst/>
              </a:rPr>
              <a:t>, were both found guilty by the International Criminal Tribunal for Rwanda of atrocities committed in the country's southern </a:t>
            </a:r>
            <a:r>
              <a:rPr lang="en-US" dirty="0" err="1" smtClean="0">
                <a:effectLst/>
              </a:rPr>
              <a:t>Butare</a:t>
            </a:r>
            <a:r>
              <a:rPr lang="en-US" dirty="0" smtClean="0">
                <a:effectLst/>
              </a:rPr>
              <a:t> region during the 1994 massacre.</a:t>
            </a:r>
            <a:r>
              <a:rPr lang="en-US" baseline="0" dirty="0" smtClean="0">
                <a:effectLst/>
              </a:rPr>
              <a:t> </a:t>
            </a:r>
            <a:r>
              <a:rPr lang="en-US" dirty="0" smtClean="0">
                <a:effectLst/>
              </a:rPr>
              <a:t>The 65-year-old - a former families minister -</a:t>
            </a:r>
            <a:r>
              <a:rPr lang="en-US" baseline="0" dirty="0" smtClean="0">
                <a:effectLst/>
              </a:rPr>
              <a:t> </a:t>
            </a:r>
            <a:r>
              <a:rPr lang="en-US" dirty="0" smtClean="0">
                <a:effectLst/>
              </a:rPr>
              <a:t>was found guilty of seven out of 11 charges in a trial that lasted 10 years.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As of 28 June 2012 the ICTR has indicted 92 individuals. One individual is currently on trial, 17 are appealing their sentences, and 10 have been acquitted and released from detention. Proceedings against four individuals were terminated after two died and after indictments against two were withdrawn. The cases against ten individuals have been transferred to national jurisdictions, one of which is pending appeal. The Tribunal has finished proceedings against 33 individuals who are currently serving prison sentences, 11 who have finished their sentences and have been released, and three who have died while serving prison sentences. Three individuals remain at large as fugitives.</a:t>
            </a:r>
          </a:p>
          <a:p>
            <a:endParaRPr lang="en-US" dirty="0" smtClean="0">
              <a:effectLst/>
            </a:endParaRPr>
          </a:p>
          <a:p>
            <a:endParaRPr lang="en-US" dirty="0" smtClean="0">
              <a:effectLst/>
            </a:endParaRPr>
          </a:p>
          <a:p>
            <a:endParaRPr lang="en-US" dirty="0"/>
          </a:p>
        </p:txBody>
      </p:sp>
      <p:sp>
        <p:nvSpPr>
          <p:cNvPr id="4" name="Slide Number Placeholder 3"/>
          <p:cNvSpPr>
            <a:spLocks noGrp="1"/>
          </p:cNvSpPr>
          <p:nvPr>
            <p:ph type="sldNum" sz="quarter" idx="10"/>
          </p:nvPr>
        </p:nvSpPr>
        <p:spPr/>
        <p:txBody>
          <a:bodyPr/>
          <a:lstStyle/>
          <a:p>
            <a:fld id="{C30E9038-C31C-44AA-A786-79B474949139}" type="slidenum">
              <a:rPr lang="en-US" smtClean="0"/>
              <a:pPr/>
              <a:t>9</a:t>
            </a:fld>
            <a:endParaRPr lang="en-US"/>
          </a:p>
        </p:txBody>
      </p:sp>
    </p:spTree>
    <p:extLst>
      <p:ext uri="{BB962C8B-B14F-4D97-AF65-F5344CB8AC3E}">
        <p14:creationId xmlns:p14="http://schemas.microsoft.com/office/powerpoint/2010/main" val="413155929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30E9038-C31C-44AA-A786-79B474949139}" type="slidenum">
              <a:rPr lang="en-US" smtClean="0"/>
              <a:pPr/>
              <a:t>11</a:t>
            </a:fld>
            <a:endParaRPr lang="en-US"/>
          </a:p>
        </p:txBody>
      </p:sp>
    </p:spTree>
    <p:extLst>
      <p:ext uri="{BB962C8B-B14F-4D97-AF65-F5344CB8AC3E}">
        <p14:creationId xmlns:p14="http://schemas.microsoft.com/office/powerpoint/2010/main" val="32024631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latin typeface="Arial" pitchFamily="34" charset="0"/>
                <a:cs typeface="Arial" pitchFamily="34" charset="0"/>
              </a:rPr>
              <a:t>Tutsi refugee fighters: President </a:t>
            </a:r>
            <a:r>
              <a:rPr lang="en-US" dirty="0" err="1" smtClean="0">
                <a:latin typeface="Arial" pitchFamily="34" charset="0"/>
                <a:cs typeface="Arial" pitchFamily="34" charset="0"/>
              </a:rPr>
              <a:t>Kagame</a:t>
            </a:r>
            <a:r>
              <a:rPr lang="en-US" dirty="0" smtClean="0">
                <a:latin typeface="Arial" pitchFamily="34" charset="0"/>
                <a:cs typeface="Arial" pitchFamily="34" charset="0"/>
              </a:rPr>
              <a:t> – a</a:t>
            </a:r>
            <a:r>
              <a:rPr lang="en-US" baseline="0" dirty="0" smtClean="0">
                <a:latin typeface="Arial" pitchFamily="34" charset="0"/>
                <a:cs typeface="Arial" pitchFamily="34" charset="0"/>
              </a:rPr>
              <a:t> leader of Tutsi rebels and became president after the genocide</a:t>
            </a:r>
            <a:endParaRPr lang="en-US" dirty="0" smtClean="0">
              <a:latin typeface="Arial" pitchFamily="34" charset="0"/>
              <a:cs typeface="Arial" pitchFamily="34" charset="0"/>
            </a:endParaRPr>
          </a:p>
          <a:p>
            <a:r>
              <a:rPr lang="en-US" dirty="0" smtClean="0">
                <a:latin typeface="Arial" pitchFamily="34" charset="0"/>
                <a:cs typeface="Arial" pitchFamily="34" charset="0"/>
              </a:rPr>
              <a:t>Hutu leaders:</a:t>
            </a:r>
            <a:r>
              <a:rPr lang="en-US" baseline="0" dirty="0" smtClean="0">
                <a:latin typeface="Arial" pitchFamily="34" charset="0"/>
                <a:cs typeface="Arial" pitchFamily="34" charset="0"/>
              </a:rPr>
              <a:t> Col.</a:t>
            </a:r>
            <a:r>
              <a:rPr lang="fr-FR" baseline="0" dirty="0" smtClean="0">
                <a:latin typeface="Arial" pitchFamily="34" charset="0"/>
                <a:cs typeface="Arial" pitchFamily="34" charset="0"/>
              </a:rPr>
              <a:t> </a:t>
            </a:r>
            <a:r>
              <a:rPr lang="fr-FR" dirty="0" err="1" smtClean="0">
                <a:latin typeface="Arial" pitchFamily="34" charset="0"/>
                <a:cs typeface="Arial" pitchFamily="34" charset="0"/>
              </a:rPr>
              <a:t>Bagosora</a:t>
            </a:r>
            <a:r>
              <a:rPr lang="fr-FR" dirty="0" smtClean="0">
                <a:latin typeface="Arial" pitchFamily="34" charset="0"/>
                <a:cs typeface="Arial" pitchFamily="34" charset="0"/>
              </a:rPr>
              <a:t>, the « </a:t>
            </a:r>
            <a:r>
              <a:rPr lang="fr-FR" dirty="0" err="1" smtClean="0">
                <a:latin typeface="Arial" pitchFamily="34" charset="0"/>
                <a:cs typeface="Arial" pitchFamily="34" charset="0"/>
              </a:rPr>
              <a:t>mastermind</a:t>
            </a:r>
            <a:r>
              <a:rPr lang="fr-FR" dirty="0" smtClean="0">
                <a:latin typeface="Arial" pitchFamily="34" charset="0"/>
                <a:cs typeface="Arial" pitchFamily="34" charset="0"/>
              </a:rPr>
              <a:t> » </a:t>
            </a:r>
            <a:r>
              <a:rPr lang="fr-FR" dirty="0" err="1" smtClean="0">
                <a:latin typeface="Arial" pitchFamily="34" charset="0"/>
                <a:cs typeface="Arial" pitchFamily="34" charset="0"/>
              </a:rPr>
              <a:t>behind</a:t>
            </a:r>
            <a:r>
              <a:rPr lang="fr-FR" dirty="0" smtClean="0">
                <a:latin typeface="Arial" pitchFamily="34" charset="0"/>
                <a:cs typeface="Arial" pitchFamily="34" charset="0"/>
              </a:rPr>
              <a:t> the </a:t>
            </a:r>
            <a:r>
              <a:rPr lang="fr-FR" dirty="0" err="1" smtClean="0">
                <a:latin typeface="Arial" pitchFamily="34" charset="0"/>
                <a:cs typeface="Arial" pitchFamily="34" charset="0"/>
              </a:rPr>
              <a:t>genocide</a:t>
            </a:r>
            <a:r>
              <a:rPr lang="fr-FR" dirty="0" smtClean="0">
                <a:latin typeface="Arial" pitchFamily="34" charset="0"/>
                <a:cs typeface="Arial" pitchFamily="34" charset="0"/>
              </a:rPr>
              <a:t> – </a:t>
            </a:r>
            <a:r>
              <a:rPr lang="fr-FR" dirty="0" err="1" smtClean="0">
                <a:latin typeface="Arial" pitchFamily="34" charset="0"/>
                <a:cs typeface="Arial" pitchFamily="34" charset="0"/>
              </a:rPr>
              <a:t>sentenced</a:t>
            </a:r>
            <a:r>
              <a:rPr lang="fr-FR" baseline="0" dirty="0" smtClean="0">
                <a:latin typeface="Arial" pitchFamily="34" charset="0"/>
                <a:cs typeface="Arial" pitchFamily="34" charset="0"/>
              </a:rPr>
              <a:t> to 35 </a:t>
            </a:r>
            <a:r>
              <a:rPr lang="fr-FR" baseline="0" dirty="0" err="1" smtClean="0">
                <a:latin typeface="Arial" pitchFamily="34" charset="0"/>
                <a:cs typeface="Arial" pitchFamily="34" charset="0"/>
              </a:rPr>
              <a:t>years</a:t>
            </a:r>
            <a:r>
              <a:rPr lang="fr-FR" baseline="0" dirty="0" smtClean="0">
                <a:latin typeface="Arial" pitchFamily="34" charset="0"/>
                <a:cs typeface="Arial" pitchFamily="34" charset="0"/>
              </a:rPr>
              <a:t> in prison (65 </a:t>
            </a:r>
            <a:r>
              <a:rPr lang="fr-FR" baseline="0" dirty="0" err="1" smtClean="0">
                <a:latin typeface="Arial" pitchFamily="34" charset="0"/>
                <a:cs typeface="Arial" pitchFamily="34" charset="0"/>
              </a:rPr>
              <a:t>years</a:t>
            </a:r>
            <a:r>
              <a:rPr lang="fr-FR" baseline="0" dirty="0" smtClean="0">
                <a:latin typeface="Arial" pitchFamily="34" charset="0"/>
                <a:cs typeface="Arial" pitchFamily="34" charset="0"/>
              </a:rPr>
              <a:t> </a:t>
            </a:r>
            <a:r>
              <a:rPr lang="fr-FR" baseline="0" dirty="0" err="1" smtClean="0">
                <a:latin typeface="Arial" pitchFamily="34" charset="0"/>
                <a:cs typeface="Arial" pitchFamily="34" charset="0"/>
              </a:rPr>
              <a:t>old</a:t>
            </a:r>
            <a:r>
              <a:rPr lang="fr-FR" baseline="0" dirty="0" smtClean="0">
                <a:latin typeface="Arial" pitchFamily="34" charset="0"/>
                <a:cs typeface="Arial" pitchFamily="34" charset="0"/>
              </a:rPr>
              <a:t>)</a:t>
            </a:r>
          </a:p>
          <a:p>
            <a:r>
              <a:rPr lang="fr-FR" baseline="0" dirty="0" smtClean="0">
                <a:latin typeface="Arial" pitchFamily="34" charset="0"/>
                <a:cs typeface="Arial" pitchFamily="34" charset="0"/>
              </a:rPr>
              <a:t>Media: </a:t>
            </a:r>
            <a:r>
              <a:rPr lang="en-US" b="0" dirty="0" smtClean="0"/>
              <a:t>Hassan </a:t>
            </a:r>
            <a:r>
              <a:rPr lang="en-US" b="0" dirty="0" err="1" smtClean="0"/>
              <a:t>Ngeze</a:t>
            </a:r>
            <a:r>
              <a:rPr lang="en-US" b="0" dirty="0" smtClean="0"/>
              <a:t>, publisher of </a:t>
            </a:r>
            <a:r>
              <a:rPr lang="en-US" b="0" dirty="0" err="1" smtClean="0"/>
              <a:t>Kangura</a:t>
            </a:r>
            <a:r>
              <a:rPr lang="en-US" b="0" dirty="0" smtClean="0"/>
              <a:t> – 35</a:t>
            </a:r>
            <a:r>
              <a:rPr lang="en-US" b="0" baseline="0" dirty="0" smtClean="0"/>
              <a:t> years in prison</a:t>
            </a:r>
            <a:endParaRPr lang="fr-FR" b="0" dirty="0" smtClean="0">
              <a:latin typeface="Arial" pitchFamily="34" charset="0"/>
              <a:cs typeface="Arial" pitchFamily="34" charset="0"/>
            </a:endParaRPr>
          </a:p>
          <a:p>
            <a:endParaRPr lang="en-US" dirty="0"/>
          </a:p>
        </p:txBody>
      </p:sp>
      <p:sp>
        <p:nvSpPr>
          <p:cNvPr id="4" name="Slide Number Placeholder 3"/>
          <p:cNvSpPr>
            <a:spLocks noGrp="1"/>
          </p:cNvSpPr>
          <p:nvPr>
            <p:ph type="sldNum" sz="quarter" idx="10"/>
          </p:nvPr>
        </p:nvSpPr>
        <p:spPr/>
        <p:txBody>
          <a:bodyPr/>
          <a:lstStyle/>
          <a:p>
            <a:fld id="{C30E9038-C31C-44AA-A786-79B474949139}" type="slidenum">
              <a:rPr lang="en-US" smtClean="0"/>
              <a:pPr/>
              <a:t>14</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120C996E-18F9-4C66-B854-03F3A03377D1}" type="datetimeFigureOut">
              <a:rPr lang="en-US" smtClean="0"/>
              <a:pPr/>
              <a:t>1/26/2014</a:t>
            </a:fld>
            <a:endParaRPr lang="en-US"/>
          </a:p>
        </p:txBody>
      </p:sp>
      <p:sp>
        <p:nvSpPr>
          <p:cNvPr id="16" name="Slide Number Placeholder 15"/>
          <p:cNvSpPr>
            <a:spLocks noGrp="1"/>
          </p:cNvSpPr>
          <p:nvPr>
            <p:ph type="sldNum" sz="quarter" idx="11"/>
          </p:nvPr>
        </p:nvSpPr>
        <p:spPr/>
        <p:txBody>
          <a:bodyPr/>
          <a:lstStyle/>
          <a:p>
            <a:fld id="{20B651D0-7D60-4D42-B799-269264D7ADE9}"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20C996E-18F9-4C66-B854-03F3A03377D1}" type="datetimeFigureOut">
              <a:rPr lang="en-US" smtClean="0"/>
              <a:pPr/>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651D0-7D60-4D42-B799-269264D7ADE9}"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20C996E-18F9-4C66-B854-03F3A03377D1}" type="datetimeFigureOut">
              <a:rPr lang="en-US" smtClean="0"/>
              <a:pPr/>
              <a:t>1/26/2014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B651D0-7D60-4D42-B799-269264D7ADE9}" type="slidenum">
              <a:rPr lang="en-US" smtClean="0"/>
              <a:pPr/>
              <a:t>‹#›</a:t>
            </a:fld>
            <a:endParaRPr lang="en-US"/>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120C996E-18F9-4C66-B854-03F3A03377D1}" type="datetimeFigureOut">
              <a:rPr lang="en-US" smtClean="0"/>
              <a:pPr/>
              <a:t>1/26/2014</a:t>
            </a:fld>
            <a:endParaRPr lang="en-US"/>
          </a:p>
        </p:txBody>
      </p:sp>
      <p:sp>
        <p:nvSpPr>
          <p:cNvPr id="15" name="Slide Number Placeholder 14"/>
          <p:cNvSpPr>
            <a:spLocks noGrp="1"/>
          </p:cNvSpPr>
          <p:nvPr>
            <p:ph type="sldNum" sz="quarter" idx="11"/>
          </p:nvPr>
        </p:nvSpPr>
        <p:spPr/>
        <p:txBody>
          <a:bodyPr/>
          <a:lstStyle/>
          <a:p>
            <a:fld id="{20B651D0-7D60-4D42-B799-269264D7ADE9}"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120C996E-18F9-4C66-B854-03F3A03377D1}" type="datetimeFigureOut">
              <a:rPr lang="en-US" smtClean="0"/>
              <a:pPr/>
              <a:t>1/26/2014</a:t>
            </a:fld>
            <a:endParaRPr lang="en-US"/>
          </a:p>
        </p:txBody>
      </p:sp>
      <p:sp>
        <p:nvSpPr>
          <p:cNvPr id="13" name="Slide Number Placeholder 12"/>
          <p:cNvSpPr>
            <a:spLocks noGrp="1"/>
          </p:cNvSpPr>
          <p:nvPr>
            <p:ph type="sldNum" sz="quarter" idx="11"/>
          </p:nvPr>
        </p:nvSpPr>
        <p:spPr/>
        <p:txBody>
          <a:bodyPr/>
          <a:lstStyle/>
          <a:p>
            <a:fld id="{20B651D0-7D60-4D42-B799-269264D7ADE9}"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120C996E-18F9-4C66-B854-03F3A03377D1}" type="datetimeFigureOut">
              <a:rPr lang="en-US" smtClean="0"/>
              <a:pPr/>
              <a:t>1/26/2014</a:t>
            </a:fld>
            <a:endParaRPr lang="en-US"/>
          </a:p>
        </p:txBody>
      </p:sp>
      <p:sp>
        <p:nvSpPr>
          <p:cNvPr id="9" name="Slide Number Placeholder 8"/>
          <p:cNvSpPr>
            <a:spLocks noGrp="1"/>
          </p:cNvSpPr>
          <p:nvPr>
            <p:ph type="sldNum" sz="quarter" idx="11"/>
          </p:nvPr>
        </p:nvSpPr>
        <p:spPr/>
        <p:txBody>
          <a:bodyPr/>
          <a:lstStyle/>
          <a:p>
            <a:fld id="{20B651D0-7D60-4D42-B799-269264D7ADE9}"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120C996E-18F9-4C66-B854-03F3A03377D1}" type="datetimeFigureOut">
              <a:rPr lang="en-US" smtClean="0"/>
              <a:pPr/>
              <a:t>1/26/2014</a:t>
            </a:fld>
            <a:endParaRPr lang="en-US"/>
          </a:p>
        </p:txBody>
      </p:sp>
      <p:sp>
        <p:nvSpPr>
          <p:cNvPr id="15" name="Slide Number Placeholder 14"/>
          <p:cNvSpPr>
            <a:spLocks noGrp="1"/>
          </p:cNvSpPr>
          <p:nvPr>
            <p:ph type="sldNum" sz="quarter" idx="11"/>
          </p:nvPr>
        </p:nvSpPr>
        <p:spPr/>
        <p:txBody>
          <a:bodyPr/>
          <a:lstStyle/>
          <a:p>
            <a:fld id="{20B651D0-7D60-4D42-B799-269264D7ADE9}"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120C996E-18F9-4C66-B854-03F3A03377D1}" type="datetimeFigureOut">
              <a:rPr lang="en-US" smtClean="0"/>
              <a:pPr/>
              <a:t>1/26/2014</a:t>
            </a:fld>
            <a:endParaRPr lang="en-US"/>
          </a:p>
        </p:txBody>
      </p:sp>
      <p:sp>
        <p:nvSpPr>
          <p:cNvPr id="8" name="Slide Number Placeholder 7"/>
          <p:cNvSpPr>
            <a:spLocks noGrp="1"/>
          </p:cNvSpPr>
          <p:nvPr>
            <p:ph type="sldNum" sz="quarter" idx="11"/>
          </p:nvPr>
        </p:nvSpPr>
        <p:spPr/>
        <p:txBody>
          <a:bodyPr/>
          <a:lstStyle/>
          <a:p>
            <a:fld id="{20B651D0-7D60-4D42-B799-269264D7ADE9}"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20C996E-18F9-4C66-B854-03F3A03377D1}" type="datetimeFigureOut">
              <a:rPr lang="en-US" smtClean="0"/>
              <a:pPr/>
              <a:t>1/26/2014</a:t>
            </a:fld>
            <a:endParaRPr lang="en-US"/>
          </a:p>
        </p:txBody>
      </p:sp>
      <p:sp>
        <p:nvSpPr>
          <p:cNvPr id="6" name="Slide Number Placeholder 5"/>
          <p:cNvSpPr>
            <a:spLocks noGrp="1"/>
          </p:cNvSpPr>
          <p:nvPr>
            <p:ph type="sldNum" sz="quarter" idx="11"/>
          </p:nvPr>
        </p:nvSpPr>
        <p:spPr/>
        <p:txBody>
          <a:bodyPr/>
          <a:lstStyle/>
          <a:p>
            <a:fld id="{20B651D0-7D60-4D42-B799-269264D7ADE9}"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120C996E-18F9-4C66-B854-03F3A03377D1}" type="datetimeFigureOut">
              <a:rPr lang="en-US" smtClean="0"/>
              <a:pPr/>
              <a:t>1/26/2014</a:t>
            </a:fld>
            <a:endParaRPr lang="en-US"/>
          </a:p>
        </p:txBody>
      </p:sp>
      <p:sp>
        <p:nvSpPr>
          <p:cNvPr id="16" name="Slide Number Placeholder 15"/>
          <p:cNvSpPr>
            <a:spLocks noGrp="1"/>
          </p:cNvSpPr>
          <p:nvPr>
            <p:ph type="sldNum" sz="quarter" idx="11"/>
          </p:nvPr>
        </p:nvSpPr>
        <p:spPr/>
        <p:txBody>
          <a:bodyPr/>
          <a:lstStyle/>
          <a:p>
            <a:fld id="{20B651D0-7D60-4D42-B799-269264D7ADE9}"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120C996E-18F9-4C66-B854-03F3A03377D1}" type="datetimeFigureOut">
              <a:rPr lang="en-US" smtClean="0"/>
              <a:pPr/>
              <a:t>1/26/2014</a:t>
            </a:fld>
            <a:endParaRPr lang="en-US"/>
          </a:p>
        </p:txBody>
      </p:sp>
      <p:sp>
        <p:nvSpPr>
          <p:cNvPr id="14" name="Slide Number Placeholder 13"/>
          <p:cNvSpPr>
            <a:spLocks noGrp="1"/>
          </p:cNvSpPr>
          <p:nvPr>
            <p:ph type="sldNum" sz="quarter" idx="11"/>
          </p:nvPr>
        </p:nvSpPr>
        <p:spPr/>
        <p:txBody>
          <a:bodyPr/>
          <a:lstStyle/>
          <a:p>
            <a:fld id="{20B651D0-7D60-4D42-B799-269264D7ADE9}"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120C996E-18F9-4C66-B854-03F3A03377D1}" type="datetimeFigureOut">
              <a:rPr lang="en-US" smtClean="0"/>
              <a:pPr/>
              <a:t>1/26/2014</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20B651D0-7D60-4D42-B799-269264D7ADE9}"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ransition>
    <p:fade/>
  </p:transition>
  <p:timing>
    <p:tnLst>
      <p:par>
        <p:cTn id="1" dur="indefinite" restart="never" nodeType="tmRoot"/>
      </p:par>
    </p:tnLst>
  </p:timing>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youtu.be/fcC8NCk82WA" TargetMode="Externa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9.jpeg"/><Relationship Id="rId3" Type="http://schemas.openxmlformats.org/officeDocument/2006/relationships/image" Target="../media/image24.jpe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15.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youtu.be/6RW6tLBxxqg"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3" Type="http://schemas.openxmlformats.org/officeDocument/2006/relationships/image" Target="../media/image11.png"/><Relationship Id="rId7" Type="http://schemas.openxmlformats.org/officeDocument/2006/relationships/image" Target="../media/image14.png"/><Relationship Id="rId12"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jpeg"/><Relationship Id="rId10" Type="http://schemas.openxmlformats.org/officeDocument/2006/relationships/image" Target="../media/image17.jpeg"/><Relationship Id="rId4" Type="http://schemas.openxmlformats.org/officeDocument/2006/relationships/hyperlink" Target="http://www.whatsondalian.com/news_images/4e055c5d8583f_1.jpg" TargetMode="External"/><Relationship Id="rId9" Type="http://schemas.openxmlformats.org/officeDocument/2006/relationships/image" Target="../media/image16.png"/><Relationship Id="rId1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29097" y="5257800"/>
            <a:ext cx="2628900" cy="731520"/>
          </a:xfrm>
        </p:spPr>
        <p:txBody>
          <a:bodyPr>
            <a:noAutofit/>
          </a:bodyPr>
          <a:lstStyle/>
          <a:p>
            <a:r>
              <a:rPr lang="en-US" sz="2000" dirty="0" smtClean="0">
                <a:solidFill>
                  <a:srgbClr val="33CC33"/>
                </a:solidFill>
                <a:hlinkClick r:id="rId2"/>
              </a:rPr>
              <a:t>Hotel Rwanda </a:t>
            </a:r>
          </a:p>
          <a:p>
            <a:r>
              <a:rPr lang="en-US" sz="2000" dirty="0" smtClean="0">
                <a:solidFill>
                  <a:srgbClr val="33CC33"/>
                </a:solidFill>
                <a:hlinkClick r:id="rId2"/>
              </a:rPr>
              <a:t>explains ethnic strife</a:t>
            </a:r>
            <a:endParaRPr lang="en-US" sz="2000" dirty="0">
              <a:solidFill>
                <a:srgbClr val="33CC33"/>
              </a:solidFill>
            </a:endParaRPr>
          </a:p>
        </p:txBody>
      </p:sp>
      <p:sp>
        <p:nvSpPr>
          <p:cNvPr id="2" name="Title 1"/>
          <p:cNvSpPr>
            <a:spLocks noGrp="1"/>
          </p:cNvSpPr>
          <p:nvPr>
            <p:ph type="title"/>
          </p:nvPr>
        </p:nvSpPr>
        <p:spPr>
          <a:xfrm rot="5400000">
            <a:off x="4874348" y="2588348"/>
            <a:ext cx="6850117" cy="1689186"/>
          </a:xfrm>
        </p:spPr>
        <p:txBody>
          <a:bodyPr>
            <a:noAutofit/>
          </a:bodyPr>
          <a:lstStyle/>
          <a:p>
            <a:r>
              <a:rPr lang="en-US" sz="4800" b="1" dirty="0" smtClean="0"/>
              <a:t>Rwanda: </a:t>
            </a:r>
            <a:br>
              <a:rPr lang="en-US" sz="4800" b="1" dirty="0" smtClean="0"/>
            </a:br>
            <a:r>
              <a:rPr lang="en-US" sz="3600" b="1" dirty="0" smtClean="0"/>
              <a:t>Background Information</a:t>
            </a:r>
            <a:endParaRPr lang="en-US" sz="3600" b="1" dirty="0"/>
          </a:p>
        </p:txBody>
      </p:sp>
      <p:pic>
        <p:nvPicPr>
          <p:cNvPr id="2049" name="Picture 1" descr="http://www.state.gov/cms_images/soh_rwanda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6829097" cy="695704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00200" y="6627168"/>
            <a:ext cx="2132315" cy="230832"/>
          </a:xfrm>
          <a:prstGeom prst="rect">
            <a:avLst/>
          </a:prstGeom>
        </p:spPr>
        <p:txBody>
          <a:bodyPr wrap="none">
            <a:spAutoFit/>
          </a:bodyPr>
          <a:lstStyle/>
          <a:p>
            <a:pPr algn="ctr"/>
            <a:r>
              <a:rPr lang="en-US" sz="900" dirty="0" smtClean="0"/>
              <a:t>http://www.pepfar.gov/press/84649.htm</a:t>
            </a:r>
            <a:endParaRPr lang="en-US" sz="900" dirty="0"/>
          </a:p>
        </p:txBody>
      </p:sp>
      <p:sp>
        <p:nvSpPr>
          <p:cNvPr id="6" name="Rectangle 5"/>
          <p:cNvSpPr/>
          <p:nvPr/>
        </p:nvSpPr>
        <p:spPr>
          <a:xfrm>
            <a:off x="5255342" y="4699337"/>
            <a:ext cx="3581400" cy="400110"/>
          </a:xfrm>
          <a:prstGeom prst="rect">
            <a:avLst/>
          </a:prstGeom>
        </p:spPr>
        <p:txBody>
          <a:bodyPr wrap="square">
            <a:spAutoFit/>
          </a:bodyPr>
          <a:lstStyle/>
          <a:p>
            <a:pPr algn="ctr"/>
            <a:r>
              <a:rPr lang="en-US" sz="2000" b="1" dirty="0" smtClean="0"/>
              <a:t>. </a:t>
            </a:r>
            <a:endParaRPr lang="en-US" sz="2000" b="1" dirty="0"/>
          </a:p>
        </p:txBody>
      </p:sp>
      <p:sp>
        <p:nvSpPr>
          <p:cNvPr id="4" name="Rectangle 3"/>
          <p:cNvSpPr/>
          <p:nvPr/>
        </p:nvSpPr>
        <p:spPr>
          <a:xfrm>
            <a:off x="453929" y="3745230"/>
            <a:ext cx="2199290" cy="2492990"/>
          </a:xfrm>
          <a:prstGeom prst="rect">
            <a:avLst/>
          </a:prstGeom>
        </p:spPr>
        <p:txBody>
          <a:bodyPr wrap="square">
            <a:spAutoFit/>
          </a:bodyPr>
          <a:lstStyle/>
          <a:p>
            <a:pPr algn="ctr"/>
            <a:r>
              <a:rPr lang="en-US" sz="2600" b="1" dirty="0">
                <a:solidFill>
                  <a:srgbClr val="FF6600"/>
                </a:solidFill>
              </a:rPr>
              <a:t>Rwanda is a tiny country.  You could fit 7 </a:t>
            </a:r>
            <a:r>
              <a:rPr lang="en-US" sz="2600" b="1" dirty="0" err="1">
                <a:solidFill>
                  <a:srgbClr val="FF6600"/>
                </a:solidFill>
              </a:rPr>
              <a:t>Rwandas</a:t>
            </a:r>
            <a:r>
              <a:rPr lang="en-US" sz="2600" b="1" dirty="0">
                <a:solidFill>
                  <a:srgbClr val="FF6600"/>
                </a:solidFill>
              </a:rPr>
              <a:t> inside Oklahoma</a:t>
            </a:r>
            <a:endParaRPr lang="en-US" sz="2600" dirty="0">
              <a:solidFill>
                <a:srgbClr val="FF6600"/>
              </a:solidFill>
            </a:endParaRPr>
          </a:p>
        </p:txBody>
      </p:sp>
    </p:spTree>
    <p:extLst>
      <p:ext uri="{BB962C8B-B14F-4D97-AF65-F5344CB8AC3E}">
        <p14:creationId xmlns:p14="http://schemas.microsoft.com/office/powerpoint/2010/main" val="2699719740"/>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96505" y="457199"/>
            <a:ext cx="2947495" cy="4631529"/>
          </a:xfrm>
        </p:spPr>
        <p:txBody>
          <a:bodyPr>
            <a:noAutofit/>
          </a:bodyPr>
          <a:lstStyle/>
          <a:p>
            <a:r>
              <a:rPr lang="en-US" sz="3200" dirty="0" smtClean="0"/>
              <a:t>The International </a:t>
            </a:r>
            <a:r>
              <a:rPr lang="en-US" sz="3200" dirty="0"/>
              <a:t>Criminal </a:t>
            </a:r>
            <a:r>
              <a:rPr lang="en-US" sz="3200" dirty="0" smtClean="0"/>
              <a:t>Court has charged 92 people.</a:t>
            </a:r>
            <a:br>
              <a:rPr lang="en-US" sz="3200" dirty="0" smtClean="0"/>
            </a:br>
            <a:r>
              <a:rPr lang="en-US" sz="3200" dirty="0" smtClean="0"/>
              <a:t>But 92 people can’t murder 1,000,000 people.</a:t>
            </a:r>
            <a:endParaRPr lang="en-US" sz="3200" dirty="0"/>
          </a:p>
        </p:txBody>
      </p:sp>
      <p:pic>
        <p:nvPicPr>
          <p:cNvPr id="7169" name="Picture 1" descr="http://2.bp.blogspot.com/-cWfbgzEDuAs/T1_7XR5QGUI/AAAAAAAAArw/JbcXWfeMgAA/s1600/rwanda+genocide+skull+tom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495" y="762000"/>
            <a:ext cx="5739305" cy="4279432"/>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152400" y="5486400"/>
            <a:ext cx="8763000" cy="1125865"/>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4800" dirty="0" smtClean="0"/>
              <a:t>So </a:t>
            </a:r>
            <a:r>
              <a:rPr lang="en-US" sz="4800" b="1" dirty="0" smtClean="0"/>
              <a:t>who is to blame</a:t>
            </a:r>
            <a:r>
              <a:rPr lang="en-US" sz="4800" dirty="0" smtClean="0"/>
              <a:t>?</a:t>
            </a:r>
            <a:endParaRPr lang="en-US" sz="4800" dirty="0"/>
          </a:p>
        </p:txBody>
      </p:sp>
    </p:spTree>
    <p:extLst>
      <p:ext uri="{BB962C8B-B14F-4D97-AF65-F5344CB8AC3E}">
        <p14:creationId xmlns:p14="http://schemas.microsoft.com/office/powerpoint/2010/main" val="3096329236"/>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457200" y="1874837"/>
            <a:ext cx="8229600" cy="4525963"/>
          </a:xfrm>
        </p:spPr>
        <p:txBody>
          <a:bodyPr>
            <a:normAutofit/>
          </a:bodyPr>
          <a:lstStyle/>
          <a:p>
            <a:pPr>
              <a:buClr>
                <a:srgbClr val="009900"/>
              </a:buClr>
              <a:buFont typeface="Wingdings" pitchFamily="2" charset="2"/>
              <a:buChar char="v"/>
            </a:pPr>
            <a:r>
              <a:rPr lang="en-US" sz="4000" dirty="0" smtClean="0"/>
              <a:t>Read: </a:t>
            </a:r>
            <a:r>
              <a:rPr lang="en-US" sz="4000" i="1" dirty="0" smtClean="0"/>
              <a:t>History of Hutu &amp; Tutsi</a:t>
            </a:r>
          </a:p>
          <a:p>
            <a:pPr>
              <a:buClr>
                <a:srgbClr val="009900"/>
              </a:buClr>
              <a:buFont typeface="Wingdings" pitchFamily="2" charset="2"/>
              <a:buChar char="v"/>
            </a:pPr>
            <a:r>
              <a:rPr lang="en-US" sz="4000" dirty="0" smtClean="0"/>
              <a:t>Find </a:t>
            </a:r>
            <a:r>
              <a:rPr lang="en-US" sz="4000" dirty="0" smtClean="0"/>
              <a:t>out what groups were involved in the genocide.</a:t>
            </a:r>
          </a:p>
          <a:p>
            <a:pPr>
              <a:buClr>
                <a:srgbClr val="009900"/>
              </a:buClr>
              <a:buFont typeface="Wingdings" pitchFamily="2" charset="2"/>
              <a:buChar char="v"/>
            </a:pPr>
            <a:r>
              <a:rPr lang="en-US" sz="4000" dirty="0" smtClean="0"/>
              <a:t>Decide what group bears the most blame.</a:t>
            </a:r>
          </a:p>
          <a:p>
            <a:pPr>
              <a:buClr>
                <a:srgbClr val="009900"/>
              </a:buClr>
              <a:buFont typeface="Wingdings" pitchFamily="2" charset="2"/>
              <a:buChar char="v"/>
            </a:pPr>
            <a:r>
              <a:rPr lang="en-US" sz="4000" dirty="0" smtClean="0"/>
              <a:t>Back up your choice with evidence!</a:t>
            </a:r>
            <a:endParaRPr lang="en-US" sz="4000" dirty="0"/>
          </a:p>
        </p:txBody>
      </p:sp>
      <p:sp>
        <p:nvSpPr>
          <p:cNvPr id="4" name="Title 3"/>
          <p:cNvSpPr>
            <a:spLocks noGrp="1"/>
          </p:cNvSpPr>
          <p:nvPr>
            <p:ph type="title"/>
          </p:nvPr>
        </p:nvSpPr>
        <p:spPr>
          <a:xfrm>
            <a:off x="457200" y="533400"/>
            <a:ext cx="6477000" cy="1143000"/>
          </a:xfrm>
        </p:spPr>
        <p:txBody>
          <a:bodyPr/>
          <a:lstStyle/>
          <a:p>
            <a:r>
              <a:rPr lang="en-US" b="1" dirty="0" smtClean="0"/>
              <a:t>Your assignment:</a:t>
            </a:r>
            <a:endParaRPr lang="en-US" b="1" dirty="0"/>
          </a:p>
        </p:txBody>
      </p:sp>
      <p:pic>
        <p:nvPicPr>
          <p:cNvPr id="8195" name="Picture 3" descr="C:\Users\Owner\AppData\Local\Microsoft\Windows\Temporary Internet Files\Content.IE5\QBTZQRHN\MC900056753[1].wmf"/>
          <p:cNvPicPr>
            <a:picLocks noChangeAspect="1" noChangeArrowheads="1"/>
          </p:cNvPicPr>
          <p:nvPr/>
        </p:nvPicPr>
        <p:blipFill>
          <a:blip r:embed="rId3" cstate="print">
            <a:lum bright="10000"/>
            <a:extLst>
              <a:ext uri="{28A0092B-C50C-407E-A947-70E740481C1C}">
                <a14:useLocalDpi xmlns:a14="http://schemas.microsoft.com/office/drawing/2010/main" val="0"/>
              </a:ext>
            </a:extLst>
          </a:blip>
          <a:srcRect/>
          <a:stretch>
            <a:fillRect/>
          </a:stretch>
        </p:blipFill>
        <p:spPr bwMode="auto">
          <a:xfrm>
            <a:off x="6248400" y="381000"/>
            <a:ext cx="1815998" cy="14721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457884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229600" cy="1143000"/>
          </a:xfrm>
        </p:spPr>
        <p:txBody>
          <a:bodyPr>
            <a:normAutofit/>
          </a:bodyPr>
          <a:lstStyle/>
          <a:p>
            <a:pPr algn="ctr"/>
            <a:r>
              <a:rPr lang="en-US" sz="6600" b="1" dirty="0" smtClean="0"/>
              <a:t>Ranking Time</a:t>
            </a:r>
            <a:endParaRPr lang="en-US" sz="6600" b="1" dirty="0"/>
          </a:p>
        </p:txBody>
      </p:sp>
      <p:sp>
        <p:nvSpPr>
          <p:cNvPr id="3" name="Rectangle 2"/>
          <p:cNvSpPr/>
          <p:nvPr/>
        </p:nvSpPr>
        <p:spPr>
          <a:xfrm rot="20798681">
            <a:off x="1219200" y="990600"/>
            <a:ext cx="1143000" cy="1066800"/>
          </a:xfrm>
          <a:prstGeom prst="rect">
            <a:avLst/>
          </a:prstGeom>
          <a:solidFill>
            <a:srgbClr val="FFFF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smtClean="0">
                <a:solidFill>
                  <a:schemeClr val="tx1"/>
                </a:solidFill>
                <a:latin typeface="Arial Black" pitchFamily="34" charset="0"/>
              </a:rPr>
              <a:t>1</a:t>
            </a:r>
            <a:endParaRPr lang="en-US" sz="5400" dirty="0">
              <a:solidFill>
                <a:schemeClr val="tx1"/>
              </a:solidFill>
              <a:latin typeface="Arial Black" pitchFamily="34" charset="0"/>
            </a:endParaRPr>
          </a:p>
        </p:txBody>
      </p:sp>
      <p:sp>
        <p:nvSpPr>
          <p:cNvPr id="4" name="Rectangle 3"/>
          <p:cNvSpPr/>
          <p:nvPr/>
        </p:nvSpPr>
        <p:spPr>
          <a:xfrm rot="522421">
            <a:off x="4153059" y="1298027"/>
            <a:ext cx="1143000" cy="1066800"/>
          </a:xfrm>
          <a:prstGeom prst="rect">
            <a:avLst/>
          </a:prstGeom>
          <a:solidFill>
            <a:srgbClr val="FFFF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Arial Black" pitchFamily="34" charset="0"/>
              </a:rPr>
              <a:t>6</a:t>
            </a:r>
          </a:p>
        </p:txBody>
      </p:sp>
      <p:sp>
        <p:nvSpPr>
          <p:cNvPr id="5" name="Rectangle 4"/>
          <p:cNvSpPr/>
          <p:nvPr/>
        </p:nvSpPr>
        <p:spPr>
          <a:xfrm rot="861842">
            <a:off x="952500" y="4488861"/>
            <a:ext cx="1143000" cy="1066800"/>
          </a:xfrm>
          <a:prstGeom prst="rect">
            <a:avLst/>
          </a:prstGeom>
          <a:solidFill>
            <a:srgbClr val="FFFF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Arial Black" pitchFamily="34" charset="0"/>
              </a:rPr>
              <a:t>5</a:t>
            </a:r>
          </a:p>
        </p:txBody>
      </p:sp>
      <p:sp>
        <p:nvSpPr>
          <p:cNvPr id="6" name="Rectangle 5"/>
          <p:cNvSpPr/>
          <p:nvPr/>
        </p:nvSpPr>
        <p:spPr>
          <a:xfrm rot="20599289">
            <a:off x="7291844" y="990599"/>
            <a:ext cx="1143000" cy="1066800"/>
          </a:xfrm>
          <a:prstGeom prst="rect">
            <a:avLst/>
          </a:prstGeom>
          <a:solidFill>
            <a:srgbClr val="FFFF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Arial Black" pitchFamily="34" charset="0"/>
              </a:rPr>
              <a:t>4</a:t>
            </a:r>
          </a:p>
        </p:txBody>
      </p:sp>
      <p:sp>
        <p:nvSpPr>
          <p:cNvPr id="7" name="Rectangle 6"/>
          <p:cNvSpPr/>
          <p:nvPr/>
        </p:nvSpPr>
        <p:spPr>
          <a:xfrm rot="21251265">
            <a:off x="4470679" y="4931934"/>
            <a:ext cx="1143000" cy="1066800"/>
          </a:xfrm>
          <a:prstGeom prst="rect">
            <a:avLst/>
          </a:prstGeom>
          <a:solidFill>
            <a:srgbClr val="FFFF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Arial Black" pitchFamily="34" charset="0"/>
              </a:rPr>
              <a:t>3</a:t>
            </a:r>
          </a:p>
        </p:txBody>
      </p:sp>
      <p:sp>
        <p:nvSpPr>
          <p:cNvPr id="8" name="Rectangle 7"/>
          <p:cNvSpPr/>
          <p:nvPr/>
        </p:nvSpPr>
        <p:spPr>
          <a:xfrm rot="751953">
            <a:off x="7443256" y="3921303"/>
            <a:ext cx="1143000" cy="1066800"/>
          </a:xfrm>
          <a:prstGeom prst="rect">
            <a:avLst/>
          </a:prstGeom>
          <a:solidFill>
            <a:srgbClr val="FFFF00">
              <a:alpha val="57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dirty="0">
                <a:solidFill>
                  <a:schemeClr val="tx1"/>
                </a:solidFill>
                <a:latin typeface="Arial Black" pitchFamily="34" charset="0"/>
              </a:rPr>
              <a:t>2</a:t>
            </a:r>
          </a:p>
        </p:txBody>
      </p:sp>
    </p:spTree>
    <p:extLst>
      <p:ext uri="{BB962C8B-B14F-4D97-AF65-F5344CB8AC3E}">
        <p14:creationId xmlns:p14="http://schemas.microsoft.com/office/powerpoint/2010/main" val="2592247926"/>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0" y="1447800"/>
            <a:ext cx="5257800" cy="5029200"/>
          </a:xfrm>
        </p:spPr>
        <p:txBody>
          <a:bodyPr>
            <a:normAutofit/>
          </a:bodyPr>
          <a:lstStyle/>
          <a:p>
            <a:pPr>
              <a:spcAft>
                <a:spcPts val="600"/>
              </a:spcAft>
              <a:buClr>
                <a:srgbClr val="FF6600"/>
              </a:buClr>
              <a:buFont typeface="Courier New" pitchFamily="49" charset="0"/>
              <a:buChar char="o"/>
            </a:pPr>
            <a:r>
              <a:rPr lang="en-US" dirty="0" smtClean="0"/>
              <a:t>the Belgian colonizers from Europe?</a:t>
            </a:r>
          </a:p>
          <a:p>
            <a:pPr>
              <a:spcAft>
                <a:spcPts val="600"/>
              </a:spcAft>
              <a:buClr>
                <a:srgbClr val="FF6600"/>
              </a:buClr>
              <a:buFont typeface="Courier New" pitchFamily="49" charset="0"/>
              <a:buChar char="o"/>
            </a:pPr>
            <a:r>
              <a:rPr lang="en-US" dirty="0" smtClean="0"/>
              <a:t>the Hutu leaders?</a:t>
            </a:r>
          </a:p>
          <a:p>
            <a:pPr>
              <a:spcAft>
                <a:spcPts val="600"/>
              </a:spcAft>
              <a:buClr>
                <a:srgbClr val="FF6600"/>
              </a:buClr>
              <a:buFont typeface="Courier New" pitchFamily="49" charset="0"/>
              <a:buChar char="o"/>
            </a:pPr>
            <a:r>
              <a:rPr lang="en-US" dirty="0" smtClean="0"/>
              <a:t>the Tutsi refugees?</a:t>
            </a:r>
          </a:p>
          <a:p>
            <a:pPr>
              <a:spcAft>
                <a:spcPts val="600"/>
              </a:spcAft>
              <a:buClr>
                <a:srgbClr val="FF6600"/>
              </a:buClr>
              <a:buFont typeface="Courier New" pitchFamily="49" charset="0"/>
              <a:buChar char="o"/>
            </a:pPr>
            <a:r>
              <a:rPr lang="en-US" dirty="0" smtClean="0"/>
              <a:t>the Rwanda media?</a:t>
            </a:r>
          </a:p>
          <a:p>
            <a:pPr>
              <a:spcAft>
                <a:spcPts val="600"/>
              </a:spcAft>
              <a:buClr>
                <a:srgbClr val="FF6600"/>
              </a:buClr>
              <a:buFont typeface="Courier New" pitchFamily="49" charset="0"/>
              <a:buChar char="o"/>
            </a:pPr>
            <a:r>
              <a:rPr lang="en-US" dirty="0" smtClean="0"/>
              <a:t>regular Hutus?</a:t>
            </a:r>
          </a:p>
          <a:p>
            <a:pPr>
              <a:spcAft>
                <a:spcPts val="600"/>
              </a:spcAft>
              <a:buClr>
                <a:srgbClr val="FF6600"/>
              </a:buClr>
              <a:buFont typeface="Courier New" pitchFamily="49" charset="0"/>
              <a:buChar char="o"/>
            </a:pPr>
            <a:r>
              <a:rPr lang="en-US" dirty="0" smtClean="0"/>
              <a:t>the United Nations &amp;  powerful countries?</a:t>
            </a:r>
            <a:endParaRPr lang="en-US" dirty="0"/>
          </a:p>
        </p:txBody>
      </p:sp>
      <p:sp>
        <p:nvSpPr>
          <p:cNvPr id="2" name="Title 1"/>
          <p:cNvSpPr>
            <a:spLocks noGrp="1"/>
          </p:cNvSpPr>
          <p:nvPr>
            <p:ph type="title"/>
          </p:nvPr>
        </p:nvSpPr>
        <p:spPr>
          <a:xfrm>
            <a:off x="457200" y="1309907"/>
            <a:ext cx="8229600" cy="715962"/>
          </a:xfrm>
        </p:spPr>
        <p:txBody>
          <a:bodyPr>
            <a:normAutofit fontScale="90000"/>
          </a:bodyPr>
          <a:lstStyle/>
          <a:p>
            <a:r>
              <a:rPr lang="en-US" dirty="0" smtClean="0"/>
              <a:t>So who was mainly to blame?</a:t>
            </a:r>
            <a:endParaRPr lang="en-US" dirty="0"/>
          </a:p>
        </p:txBody>
      </p:sp>
      <p:sp>
        <p:nvSpPr>
          <p:cNvPr id="4" name="TextBox 3"/>
          <p:cNvSpPr txBox="1"/>
          <p:nvPr/>
        </p:nvSpPr>
        <p:spPr>
          <a:xfrm>
            <a:off x="5486400" y="2372819"/>
            <a:ext cx="3352800" cy="3108543"/>
          </a:xfrm>
          <a:prstGeom prst="rect">
            <a:avLst/>
          </a:prstGeom>
          <a:noFill/>
          <a:ln>
            <a:solidFill>
              <a:schemeClr val="tx1"/>
            </a:solidFill>
          </a:ln>
        </p:spPr>
        <p:txBody>
          <a:bodyPr wrap="square" rtlCol="0">
            <a:spAutoFit/>
          </a:bodyPr>
          <a:lstStyle/>
          <a:p>
            <a:pPr algn="ctr"/>
            <a:r>
              <a:rPr lang="en-US" sz="2800" dirty="0" smtClean="0"/>
              <a:t>By yourself, </a:t>
            </a:r>
          </a:p>
          <a:p>
            <a:pPr algn="ctr"/>
            <a:r>
              <a:rPr lang="en-US" sz="2800" b="1" dirty="0" smtClean="0"/>
              <a:t>rank </a:t>
            </a:r>
            <a:r>
              <a:rPr lang="en-US" sz="2800" dirty="0" smtClean="0"/>
              <a:t>these groups from </a:t>
            </a:r>
            <a:r>
              <a:rPr lang="en-US" sz="2800" b="1" dirty="0" smtClean="0"/>
              <a:t>1 to 6</a:t>
            </a:r>
            <a:r>
              <a:rPr lang="en-US" sz="2800" dirty="0" smtClean="0"/>
              <a:t>. </a:t>
            </a:r>
          </a:p>
          <a:p>
            <a:pPr algn="ctr"/>
            <a:endParaRPr lang="en-US" sz="2800" dirty="0" smtClean="0"/>
          </a:p>
          <a:p>
            <a:pPr algn="ctr"/>
            <a:r>
              <a:rPr lang="en-US" sz="2800" b="1" dirty="0" smtClean="0"/>
              <a:t> 1 </a:t>
            </a:r>
            <a:r>
              <a:rPr lang="en-US" sz="2800" dirty="0" smtClean="0"/>
              <a:t>= the </a:t>
            </a:r>
            <a:r>
              <a:rPr lang="en-US" sz="2800" b="1" dirty="0" smtClean="0"/>
              <a:t>most</a:t>
            </a:r>
            <a:r>
              <a:rPr lang="en-US" sz="2800" dirty="0" smtClean="0"/>
              <a:t> blame</a:t>
            </a:r>
          </a:p>
          <a:p>
            <a:pPr algn="ctr"/>
            <a:endParaRPr lang="en-US" sz="2800" dirty="0" smtClean="0"/>
          </a:p>
          <a:p>
            <a:pPr algn="ctr"/>
            <a:r>
              <a:rPr lang="en-US" sz="2800" b="1" dirty="0" smtClean="0"/>
              <a:t>6</a:t>
            </a:r>
            <a:r>
              <a:rPr lang="en-US" sz="2800" dirty="0" smtClean="0"/>
              <a:t>  = the </a:t>
            </a:r>
            <a:r>
              <a:rPr lang="en-US" sz="2800" b="1" dirty="0" smtClean="0"/>
              <a:t>least</a:t>
            </a:r>
            <a:r>
              <a:rPr lang="en-US" sz="2800" dirty="0" smtClean="0"/>
              <a:t> blame</a:t>
            </a:r>
            <a:endParaRPr lang="en-US" sz="2800" dirty="0"/>
          </a:p>
        </p:txBody>
      </p:sp>
      <p:sp>
        <p:nvSpPr>
          <p:cNvPr id="5" name="Title 1"/>
          <p:cNvSpPr txBox="1">
            <a:spLocks/>
          </p:cNvSpPr>
          <p:nvPr/>
        </p:nvSpPr>
        <p:spPr>
          <a:xfrm>
            <a:off x="457200" y="69056"/>
            <a:ext cx="8229600" cy="1226343"/>
          </a:xfrm>
          <a:prstGeom prst="rect">
            <a:avLst/>
          </a:prstGeom>
        </p:spPr>
        <p:txBody>
          <a:bodyPr vert="horz" lIns="91440" tIns="45720" rIns="91440" bIns="45720" rtlCol="0" anchor="ctr">
            <a:normAutofit fontScale="925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dirty="0" smtClean="0"/>
              <a:t>Ranking Time:</a:t>
            </a:r>
          </a:p>
          <a:p>
            <a:r>
              <a:rPr lang="en-US" dirty="0" smtClean="0"/>
              <a:t>It is never just one group to blame</a:t>
            </a:r>
            <a:endParaRPr lang="en-US" dirty="0"/>
          </a:p>
        </p:txBody>
      </p:sp>
    </p:spTree>
    <p:extLst>
      <p:ext uri="{BB962C8B-B14F-4D97-AF65-F5344CB8AC3E}">
        <p14:creationId xmlns:p14="http://schemas.microsoft.com/office/powerpoint/2010/main" val="2592247926"/>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010400" y="76200"/>
            <a:ext cx="1524000" cy="1143000"/>
          </a:xfrm>
        </p:spPr>
        <p:txBody>
          <a:bodyPr>
            <a:noAutofit/>
          </a:bodyPr>
          <a:lstStyle/>
          <a:p>
            <a:r>
              <a:rPr lang="en-US" sz="2400" dirty="0" smtClean="0"/>
              <a:t>Rwanda media</a:t>
            </a:r>
            <a:endParaRPr lang="en-US" sz="2400" dirty="0"/>
          </a:p>
        </p:txBody>
      </p:sp>
      <p:pic>
        <p:nvPicPr>
          <p:cNvPr id="31751" name="Picture 7" descr="http://www.arushatimes.co.tz/2003/16/images/67ictr1a.jpg"/>
          <p:cNvPicPr>
            <a:picLocks noChangeAspect="1" noChangeArrowheads="1"/>
          </p:cNvPicPr>
          <p:nvPr/>
        </p:nvPicPr>
        <p:blipFill>
          <a:blip r:embed="rId3"/>
          <a:srcRect/>
          <a:stretch>
            <a:fillRect/>
          </a:stretch>
        </p:blipFill>
        <p:spPr bwMode="auto">
          <a:xfrm>
            <a:off x="6858000" y="1295400"/>
            <a:ext cx="1828800" cy="1733702"/>
          </a:xfrm>
          <a:prstGeom prst="rect">
            <a:avLst/>
          </a:prstGeom>
          <a:noFill/>
          <a:ln>
            <a:solidFill>
              <a:schemeClr val="tx1"/>
            </a:solidFill>
          </a:ln>
        </p:spPr>
      </p:pic>
      <p:sp>
        <p:nvSpPr>
          <p:cNvPr id="9" name="Rectangle 8"/>
          <p:cNvSpPr/>
          <p:nvPr/>
        </p:nvSpPr>
        <p:spPr>
          <a:xfrm rot="5400000">
            <a:off x="7268290" y="1629490"/>
            <a:ext cx="3505200" cy="246221"/>
          </a:xfrm>
          <a:prstGeom prst="rect">
            <a:avLst/>
          </a:prstGeom>
        </p:spPr>
        <p:txBody>
          <a:bodyPr wrap="square">
            <a:spAutoFit/>
          </a:bodyPr>
          <a:lstStyle/>
          <a:p>
            <a:r>
              <a:rPr lang="en-US" sz="1000" dirty="0" smtClean="0"/>
              <a:t>http://www.arushatimes.co.tz/2003/16/un_tribunal.htm</a:t>
            </a:r>
            <a:endParaRPr lang="en-US" sz="1000" dirty="0"/>
          </a:p>
        </p:txBody>
      </p:sp>
      <p:pic>
        <p:nvPicPr>
          <p:cNvPr id="31753" name="Picture 9" descr="http://ts2.mm.bing.net/images/thumbnail.aspx?q=4719894913811225&amp;id=2dbafd2cc8a55f6aa795e1fd6ed4e65d"/>
          <p:cNvPicPr>
            <a:picLocks noChangeAspect="1" noChangeArrowheads="1"/>
          </p:cNvPicPr>
          <p:nvPr/>
        </p:nvPicPr>
        <p:blipFill>
          <a:blip r:embed="rId4"/>
          <a:srcRect/>
          <a:stretch>
            <a:fillRect/>
          </a:stretch>
        </p:blipFill>
        <p:spPr bwMode="auto">
          <a:xfrm>
            <a:off x="7048500" y="4343400"/>
            <a:ext cx="1333500" cy="2077453"/>
          </a:xfrm>
          <a:prstGeom prst="rect">
            <a:avLst/>
          </a:prstGeom>
          <a:noFill/>
          <a:ln>
            <a:solidFill>
              <a:schemeClr val="tx1"/>
            </a:solidFill>
          </a:ln>
        </p:spPr>
      </p:pic>
      <p:sp>
        <p:nvSpPr>
          <p:cNvPr id="12" name="Title 1"/>
          <p:cNvSpPr txBox="1">
            <a:spLocks/>
          </p:cNvSpPr>
          <p:nvPr/>
        </p:nvSpPr>
        <p:spPr>
          <a:xfrm>
            <a:off x="6858000" y="3200400"/>
            <a:ext cx="1524000" cy="12192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atin typeface="+mj-lt"/>
                <a:ea typeface="+mj-ea"/>
                <a:cs typeface="+mj-cs"/>
              </a:rPr>
              <a:t>Hutu leaders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sp>
        <p:nvSpPr>
          <p:cNvPr id="13" name="Rectangle 12"/>
          <p:cNvSpPr/>
          <p:nvPr/>
        </p:nvSpPr>
        <p:spPr>
          <a:xfrm rot="16200000">
            <a:off x="7277100" y="4991100"/>
            <a:ext cx="3505200" cy="228600"/>
          </a:xfrm>
          <a:prstGeom prst="rect">
            <a:avLst/>
          </a:prstGeom>
        </p:spPr>
        <p:txBody>
          <a:bodyPr wrap="square">
            <a:spAutoFit/>
          </a:bodyPr>
          <a:lstStyle/>
          <a:p>
            <a:pPr algn="r"/>
            <a:r>
              <a:rPr lang="en-US" sz="900" dirty="0" smtClean="0"/>
              <a:t>http://en.igihe.com/news/bagosora-sentenced-to-35-years-in-jail.html</a:t>
            </a:r>
            <a:endParaRPr lang="en-US" sz="900" dirty="0"/>
          </a:p>
        </p:txBody>
      </p:sp>
      <p:sp>
        <p:nvSpPr>
          <p:cNvPr id="15" name="Title 1"/>
          <p:cNvSpPr txBox="1">
            <a:spLocks/>
          </p:cNvSpPr>
          <p:nvPr/>
        </p:nvSpPr>
        <p:spPr>
          <a:xfrm>
            <a:off x="3124200" y="228600"/>
            <a:ext cx="2514600" cy="1143000"/>
          </a:xfrm>
          <a:prstGeom prst="rect">
            <a:avLst/>
          </a:prstGeom>
        </p:spPr>
        <p:txBody>
          <a:bodyPr vert="horz" lIns="91440" tIns="45720" rIns="91440" bIns="45720" rtlCol="0"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3200" dirty="0" smtClean="0">
                <a:latin typeface="+mj-lt"/>
                <a:ea typeface="+mj-ea"/>
                <a:cs typeface="+mj-cs"/>
              </a:rPr>
              <a:t>Tutsi refugee fighters</a:t>
            </a:r>
            <a:endParaRPr kumimoji="0" lang="en-US" sz="3200" b="0" i="0" u="none" strike="noStrike" kern="1200" cap="none" spc="0" normalizeH="0" baseline="0" noProof="0" dirty="0">
              <a:ln>
                <a:noFill/>
              </a:ln>
              <a:solidFill>
                <a:schemeClr val="tx1"/>
              </a:solidFill>
              <a:effectLst/>
              <a:uLnTx/>
              <a:uFillTx/>
              <a:latin typeface="+mj-lt"/>
              <a:ea typeface="+mj-ea"/>
              <a:cs typeface="+mj-cs"/>
            </a:endParaRPr>
          </a:p>
        </p:txBody>
      </p:sp>
      <p:pic>
        <p:nvPicPr>
          <p:cNvPr id="31757" name="Picture 13" descr="http://news.bbc.co.uk/olmedia/685000/images/_689405_kagame300.jpg"/>
          <p:cNvPicPr>
            <a:picLocks noChangeAspect="1" noChangeArrowheads="1"/>
          </p:cNvPicPr>
          <p:nvPr/>
        </p:nvPicPr>
        <p:blipFill>
          <a:blip r:embed="rId5"/>
          <a:srcRect/>
          <a:stretch>
            <a:fillRect/>
          </a:stretch>
        </p:blipFill>
        <p:spPr bwMode="auto">
          <a:xfrm>
            <a:off x="2933700" y="1295400"/>
            <a:ext cx="2857500" cy="1714500"/>
          </a:xfrm>
          <a:prstGeom prst="rect">
            <a:avLst/>
          </a:prstGeom>
          <a:noFill/>
        </p:spPr>
      </p:pic>
      <p:sp>
        <p:nvSpPr>
          <p:cNvPr id="17" name="Rectangle 16"/>
          <p:cNvSpPr/>
          <p:nvPr/>
        </p:nvSpPr>
        <p:spPr>
          <a:xfrm>
            <a:off x="3197850" y="0"/>
            <a:ext cx="2364750" cy="230832"/>
          </a:xfrm>
          <a:prstGeom prst="rect">
            <a:avLst/>
          </a:prstGeom>
        </p:spPr>
        <p:txBody>
          <a:bodyPr wrap="none">
            <a:spAutoFit/>
          </a:bodyPr>
          <a:lstStyle/>
          <a:p>
            <a:pPr algn="ctr"/>
            <a:r>
              <a:rPr lang="en-US" sz="900" dirty="0" smtClean="0"/>
              <a:t>http://news.bbc.co.uk/2/hi/africa/689405.stm</a:t>
            </a:r>
            <a:endParaRPr lang="en-US" sz="900" dirty="0"/>
          </a:p>
        </p:txBody>
      </p:sp>
      <p:pic>
        <p:nvPicPr>
          <p:cNvPr id="31759" name="Picture 15"/>
          <p:cNvPicPr>
            <a:picLocks noChangeAspect="1" noChangeArrowheads="1"/>
          </p:cNvPicPr>
          <p:nvPr/>
        </p:nvPicPr>
        <p:blipFill>
          <a:blip r:embed="rId6">
            <a:lum contrast="54000"/>
          </a:blip>
          <a:stretch>
            <a:fillRect/>
          </a:stretch>
        </p:blipFill>
        <p:spPr bwMode="auto">
          <a:xfrm>
            <a:off x="647700" y="1047750"/>
            <a:ext cx="1485900" cy="2609850"/>
          </a:xfrm>
          <a:prstGeom prst="rect">
            <a:avLst/>
          </a:prstGeom>
          <a:noFill/>
          <a:ln>
            <a:solidFill>
              <a:schemeClr val="tx1"/>
            </a:solidFill>
          </a:ln>
        </p:spPr>
      </p:pic>
      <p:sp>
        <p:nvSpPr>
          <p:cNvPr id="20" name="Title 1"/>
          <p:cNvSpPr txBox="1">
            <a:spLocks/>
          </p:cNvSpPr>
          <p:nvPr/>
        </p:nvSpPr>
        <p:spPr>
          <a:xfrm>
            <a:off x="381000" y="0"/>
            <a:ext cx="19812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Belgian</a:t>
            </a:r>
            <a:r>
              <a:rPr kumimoji="0" lang="en-US" sz="2800" b="0" i="0" u="none" strike="noStrike" kern="1200" cap="none" spc="0" normalizeH="0" noProof="0" dirty="0" smtClean="0">
                <a:ln>
                  <a:noFill/>
                </a:ln>
                <a:solidFill>
                  <a:schemeClr val="tx1"/>
                </a:solidFill>
                <a:effectLst/>
                <a:uLnTx/>
                <a:uFillTx/>
                <a:latin typeface="+mj-lt"/>
                <a:ea typeface="+mj-ea"/>
                <a:cs typeface="+mj-cs"/>
              </a:rPr>
              <a:t> colonizers</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sp>
        <p:nvSpPr>
          <p:cNvPr id="21" name="Rectangle 20"/>
          <p:cNvSpPr/>
          <p:nvPr/>
        </p:nvSpPr>
        <p:spPr>
          <a:xfrm rot="16200000">
            <a:off x="-1085392" y="1999794"/>
            <a:ext cx="2401619" cy="230832"/>
          </a:xfrm>
          <a:prstGeom prst="rect">
            <a:avLst/>
          </a:prstGeom>
        </p:spPr>
        <p:txBody>
          <a:bodyPr wrap="none">
            <a:spAutoFit/>
          </a:bodyPr>
          <a:lstStyle/>
          <a:p>
            <a:r>
              <a:rPr lang="en-US" sz="900" dirty="0" smtClean="0"/>
              <a:t>http://www.tallarmeniantale.com/rwanda.htm</a:t>
            </a:r>
            <a:endParaRPr lang="en-US" sz="900" dirty="0"/>
          </a:p>
        </p:txBody>
      </p:sp>
      <p:pic>
        <p:nvPicPr>
          <p:cNvPr id="31763" name="Picture 19"/>
          <p:cNvPicPr>
            <a:picLocks noChangeAspect="1" noChangeArrowheads="1"/>
          </p:cNvPicPr>
          <p:nvPr/>
        </p:nvPicPr>
        <p:blipFill>
          <a:blip r:embed="rId7"/>
          <a:srcRect/>
          <a:stretch>
            <a:fillRect/>
          </a:stretch>
        </p:blipFill>
        <p:spPr bwMode="auto">
          <a:xfrm>
            <a:off x="3733800" y="3810000"/>
            <a:ext cx="1371600" cy="2448312"/>
          </a:xfrm>
          <a:prstGeom prst="rect">
            <a:avLst/>
          </a:prstGeom>
          <a:noFill/>
          <a:ln w="9525">
            <a:solidFill>
              <a:schemeClr val="tx1"/>
            </a:solidFill>
            <a:miter lim="800000"/>
            <a:headEnd/>
            <a:tailEnd/>
          </a:ln>
          <a:effectLst/>
        </p:spPr>
      </p:pic>
      <p:sp>
        <p:nvSpPr>
          <p:cNvPr id="28" name="Rectangle 27"/>
          <p:cNvSpPr/>
          <p:nvPr/>
        </p:nvSpPr>
        <p:spPr>
          <a:xfrm>
            <a:off x="5105400" y="6627168"/>
            <a:ext cx="3429000" cy="230832"/>
          </a:xfrm>
          <a:prstGeom prst="rect">
            <a:avLst/>
          </a:prstGeom>
        </p:spPr>
        <p:txBody>
          <a:bodyPr wrap="square">
            <a:spAutoFit/>
          </a:bodyPr>
          <a:lstStyle/>
          <a:p>
            <a:pPr algn="ctr"/>
            <a:r>
              <a:rPr lang="en-US" sz="900" dirty="0" smtClean="0"/>
              <a:t>http://foreignpolicyblogs.com/2010/08/06/rwanda-still-troubled/</a:t>
            </a:r>
            <a:endParaRPr lang="en-US" sz="900" dirty="0"/>
          </a:p>
        </p:txBody>
      </p:sp>
      <p:sp>
        <p:nvSpPr>
          <p:cNvPr id="29" name="Title 1"/>
          <p:cNvSpPr txBox="1">
            <a:spLocks/>
          </p:cNvSpPr>
          <p:nvPr/>
        </p:nvSpPr>
        <p:spPr>
          <a:xfrm>
            <a:off x="5181600" y="4267200"/>
            <a:ext cx="1524000" cy="1219200"/>
          </a:xfrm>
          <a:prstGeom prst="rect">
            <a:avLst/>
          </a:prstGeom>
        </p:spPr>
        <p:txBody>
          <a:bodyPr vert="horz" lIns="91440" tIns="45720" rIns="91440" bIns="45720" rtlCol="0" anchor="ctr">
            <a:normAutofit fontScale="97500"/>
          </a:bodyPr>
          <a:lstStyle/>
          <a:p>
            <a:pPr marL="0" marR="0" lvl="0" indent="0"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solidFill>
                  <a:schemeClr val="tx1"/>
                </a:solidFill>
                <a:effectLst/>
                <a:uLnTx/>
                <a:uFillTx/>
                <a:latin typeface="+mj-lt"/>
                <a:ea typeface="+mj-ea"/>
                <a:cs typeface="+mj-cs"/>
              </a:rPr>
              <a:t>Regular</a:t>
            </a:r>
            <a:r>
              <a:rPr kumimoji="0" lang="en-US" sz="2800" b="0" i="0" u="none" strike="noStrike" kern="1200" cap="none" spc="0" normalizeH="0" noProof="0" dirty="0" smtClean="0">
                <a:ln>
                  <a:noFill/>
                </a:ln>
                <a:solidFill>
                  <a:schemeClr val="tx1"/>
                </a:solidFill>
                <a:effectLst/>
                <a:uLnTx/>
                <a:uFillTx/>
                <a:latin typeface="+mj-lt"/>
                <a:ea typeface="+mj-ea"/>
                <a:cs typeface="+mj-cs"/>
              </a:rPr>
              <a:t> Hutus</a:t>
            </a:r>
            <a:endParaRPr kumimoji="0" lang="en-US" sz="2800" b="0" i="0" u="none" strike="noStrike" kern="1200" cap="none" spc="0" normalizeH="0" baseline="0" noProof="0" dirty="0">
              <a:ln>
                <a:noFill/>
              </a:ln>
              <a:solidFill>
                <a:schemeClr val="tx1"/>
              </a:solidFill>
              <a:effectLst/>
              <a:uLnTx/>
              <a:uFillTx/>
              <a:latin typeface="+mj-lt"/>
              <a:ea typeface="+mj-ea"/>
              <a:cs typeface="+mj-cs"/>
            </a:endParaRPr>
          </a:p>
        </p:txBody>
      </p:sp>
      <p:pic>
        <p:nvPicPr>
          <p:cNvPr id="31765" name="Picture 21" descr="http://unyouth.org.nz/blog/wp-content/uploads/2011/09/UN-peacekeeper-404_686391c.jpg"/>
          <p:cNvPicPr>
            <a:picLocks noChangeAspect="1" noChangeArrowheads="1"/>
          </p:cNvPicPr>
          <p:nvPr/>
        </p:nvPicPr>
        <p:blipFill>
          <a:blip r:embed="rId8"/>
          <a:srcRect/>
          <a:stretch>
            <a:fillRect/>
          </a:stretch>
        </p:blipFill>
        <p:spPr bwMode="auto">
          <a:xfrm>
            <a:off x="533400" y="3895724"/>
            <a:ext cx="2371339" cy="1590676"/>
          </a:xfrm>
          <a:prstGeom prst="rect">
            <a:avLst/>
          </a:prstGeom>
          <a:noFill/>
          <a:ln>
            <a:solidFill>
              <a:schemeClr val="tx1"/>
            </a:solidFill>
          </a:ln>
        </p:spPr>
      </p:pic>
      <p:sp>
        <p:nvSpPr>
          <p:cNvPr id="31" name="Title 1"/>
          <p:cNvSpPr txBox="1">
            <a:spLocks/>
          </p:cNvSpPr>
          <p:nvPr/>
        </p:nvSpPr>
        <p:spPr>
          <a:xfrm>
            <a:off x="0" y="5334000"/>
            <a:ext cx="3200400" cy="13716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800" b="0" i="0" u="none" strike="noStrike" kern="1200" cap="none" spc="0" normalizeH="0" baseline="0" noProof="0" dirty="0" smtClean="0">
                <a:ln>
                  <a:noFill/>
                </a:ln>
                <a:effectLst/>
                <a:uLnTx/>
                <a:uFillTx/>
                <a:latin typeface="+mj-lt"/>
                <a:ea typeface="+mj-ea"/>
                <a:cs typeface="+mj-cs"/>
              </a:rPr>
              <a:t>United</a:t>
            </a:r>
            <a:r>
              <a:rPr kumimoji="0" lang="en-US" sz="2800" b="0" i="0" u="none" strike="noStrike" kern="1200" cap="none" spc="0" normalizeH="0" noProof="0" dirty="0" smtClean="0">
                <a:ln>
                  <a:noFill/>
                </a:ln>
                <a:effectLst/>
                <a:uLnTx/>
                <a:uFillTx/>
                <a:latin typeface="+mj-lt"/>
                <a:ea typeface="+mj-ea"/>
                <a:cs typeface="+mj-cs"/>
              </a:rPr>
              <a:t> Nations / </a:t>
            </a:r>
            <a:r>
              <a:rPr kumimoji="0" lang="en-US" sz="2400" b="0" i="0" u="none" strike="noStrike" kern="1200" cap="none" spc="0" normalizeH="0" noProof="0" dirty="0" smtClean="0">
                <a:ln>
                  <a:noFill/>
                </a:ln>
                <a:effectLst/>
                <a:uLnTx/>
                <a:uFillTx/>
                <a:latin typeface="+mj-lt"/>
                <a:ea typeface="+mj-ea"/>
                <a:cs typeface="+mj-cs"/>
              </a:rPr>
              <a:t>powerful countries</a:t>
            </a:r>
            <a:endParaRPr kumimoji="0" lang="en-US" sz="2800" b="0" i="0" u="none" strike="noStrike" kern="1200" cap="none" spc="0" normalizeH="0" baseline="0" noProof="0" dirty="0">
              <a:ln>
                <a:noFill/>
              </a:ln>
              <a:effectLst/>
              <a:uLnTx/>
              <a:uFillTx/>
              <a:latin typeface="+mj-lt"/>
              <a:ea typeface="+mj-ea"/>
              <a:cs typeface="+mj-cs"/>
            </a:endParaRPr>
          </a:p>
        </p:txBody>
      </p:sp>
      <p:sp>
        <p:nvSpPr>
          <p:cNvPr id="32" name="Rectangle 31"/>
          <p:cNvSpPr/>
          <p:nvPr/>
        </p:nvSpPr>
        <p:spPr>
          <a:xfrm>
            <a:off x="0" y="6627168"/>
            <a:ext cx="4572000" cy="230832"/>
          </a:xfrm>
          <a:prstGeom prst="rect">
            <a:avLst/>
          </a:prstGeom>
        </p:spPr>
        <p:txBody>
          <a:bodyPr>
            <a:spAutoFit/>
          </a:bodyPr>
          <a:lstStyle/>
          <a:p>
            <a:pPr algn="ctr"/>
            <a:r>
              <a:rPr lang="en-US" sz="900" dirty="0" smtClean="0"/>
              <a:t>http://unyouth.org.nz/blog/wp-content/uploads/2011/09/UN-peacekeeper-404_686391c.jpg</a:t>
            </a:r>
            <a:endParaRPr lang="en-US" sz="900" dirty="0"/>
          </a:p>
        </p:txBody>
      </p:sp>
      <p:sp>
        <p:nvSpPr>
          <p:cNvPr id="22" name="Rectangle 21"/>
          <p:cNvSpPr/>
          <p:nvPr/>
        </p:nvSpPr>
        <p:spPr>
          <a:xfrm>
            <a:off x="2819400" y="6490156"/>
            <a:ext cx="4572000" cy="215444"/>
          </a:xfrm>
          <a:prstGeom prst="rect">
            <a:avLst/>
          </a:prstGeom>
        </p:spPr>
        <p:txBody>
          <a:bodyPr>
            <a:spAutoFit/>
          </a:bodyPr>
          <a:lstStyle/>
          <a:p>
            <a:pPr algn="ctr"/>
            <a:r>
              <a:rPr lang="en-US" sz="800" dirty="0" smtClean="0">
                <a:latin typeface="Arial Narrow" pitchFamily="34" charset="0"/>
              </a:rPr>
              <a:t>http://ts2.mm.bing.net/images/thumbnail.aspx?q=4973602916139493&amp;id=03a105c201e712e7c1160f5397466b33</a:t>
            </a:r>
            <a:endParaRPr lang="en-US" sz="800" dirty="0">
              <a:latin typeface="Arial Narrow" pitchFamily="34" charset="0"/>
            </a:endParaRPr>
          </a:p>
        </p:txBody>
      </p:sp>
    </p:spTree>
    <p:extLst>
      <p:ext uri="{BB962C8B-B14F-4D97-AF65-F5344CB8AC3E}">
        <p14:creationId xmlns:p14="http://schemas.microsoft.com/office/powerpoint/2010/main" val="2592247926"/>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a:t>
            </a:r>
            <a:r>
              <a:rPr lang="en-US" dirty="0" smtClean="0"/>
              <a:t>osting their team’s decision</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78421" y="1066800"/>
            <a:ext cx="4953000" cy="3697311"/>
          </a:xfrm>
          <a:prstGeom prst="rect">
            <a:avLst/>
          </a:prstGeom>
        </p:spPr>
      </p:pic>
      <p:sp>
        <p:nvSpPr>
          <p:cNvPr id="5" name="TextBox 4"/>
          <p:cNvSpPr txBox="1"/>
          <p:nvPr/>
        </p:nvSpPr>
        <p:spPr>
          <a:xfrm>
            <a:off x="2590800" y="6516452"/>
            <a:ext cx="3886200" cy="369332"/>
          </a:xfrm>
          <a:prstGeom prst="rect">
            <a:avLst/>
          </a:prstGeom>
          <a:noFill/>
        </p:spPr>
        <p:txBody>
          <a:bodyPr wrap="square" rtlCol="0">
            <a:spAutoFit/>
          </a:bodyPr>
          <a:lstStyle/>
          <a:p>
            <a:pPr algn="ctr"/>
            <a:r>
              <a:rPr lang="en-US" dirty="0" smtClean="0"/>
              <a:t>Janet Hall, Oct. 2012</a:t>
            </a:r>
            <a:endParaRPr lang="en-US" dirty="0"/>
          </a:p>
        </p:txBody>
      </p:sp>
    </p:spTree>
    <p:extLst>
      <p:ext uri="{BB962C8B-B14F-4D97-AF65-F5344CB8AC3E}">
        <p14:creationId xmlns:p14="http://schemas.microsoft.com/office/powerpoint/2010/main" val="1078975651"/>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792162"/>
          </a:xfrm>
        </p:spPr>
        <p:txBody>
          <a:bodyPr/>
          <a:lstStyle/>
          <a:p>
            <a:r>
              <a:rPr lang="en-US" dirty="0"/>
              <a:t>t</a:t>
            </a:r>
            <a:r>
              <a:rPr lang="en-US" dirty="0" smtClean="0"/>
              <a:t>eams’ decisions</a:t>
            </a:r>
            <a:endParaRPr lang="en-US" dirty="0"/>
          </a:p>
        </p:txBody>
      </p:sp>
      <p:sp>
        <p:nvSpPr>
          <p:cNvPr id="5" name="TextBox 4"/>
          <p:cNvSpPr txBox="1"/>
          <p:nvPr/>
        </p:nvSpPr>
        <p:spPr>
          <a:xfrm>
            <a:off x="2590800" y="6516452"/>
            <a:ext cx="3886200" cy="369332"/>
          </a:xfrm>
          <a:prstGeom prst="rect">
            <a:avLst/>
          </a:prstGeom>
          <a:noFill/>
        </p:spPr>
        <p:txBody>
          <a:bodyPr wrap="square" rtlCol="0">
            <a:spAutoFit/>
          </a:bodyPr>
          <a:lstStyle/>
          <a:p>
            <a:pPr algn="ctr"/>
            <a:r>
              <a:rPr lang="en-US" dirty="0" smtClean="0"/>
              <a:t>Janet Hall, Oct. 2012</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9700" y="1447800"/>
            <a:ext cx="6248400" cy="4664299"/>
          </a:xfrm>
          <a:prstGeom prst="rect">
            <a:avLst/>
          </a:prstGeom>
        </p:spPr>
      </p:pic>
    </p:spTree>
    <p:extLst>
      <p:ext uri="{BB962C8B-B14F-4D97-AF65-F5344CB8AC3E}">
        <p14:creationId xmlns:p14="http://schemas.microsoft.com/office/powerpoint/2010/main" val="560294504"/>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7528"/>
          </a:xfrm>
        </p:spPr>
        <p:txBody>
          <a:bodyPr/>
          <a:lstStyle/>
          <a:p>
            <a:r>
              <a:rPr lang="en-US" dirty="0"/>
              <a:t>f</a:t>
            </a:r>
            <a:r>
              <a:rPr lang="en-US" dirty="0" smtClean="0"/>
              <a:t>inal decision</a:t>
            </a:r>
            <a:endParaRPr lang="en-US" dirty="0"/>
          </a:p>
        </p:txBody>
      </p:sp>
      <p:sp>
        <p:nvSpPr>
          <p:cNvPr id="5" name="TextBox 4"/>
          <p:cNvSpPr txBox="1"/>
          <p:nvPr/>
        </p:nvSpPr>
        <p:spPr>
          <a:xfrm>
            <a:off x="2590800" y="6516452"/>
            <a:ext cx="3886200" cy="369332"/>
          </a:xfrm>
          <a:prstGeom prst="rect">
            <a:avLst/>
          </a:prstGeom>
          <a:noFill/>
        </p:spPr>
        <p:txBody>
          <a:bodyPr wrap="square" rtlCol="0">
            <a:spAutoFit/>
          </a:bodyPr>
          <a:lstStyle/>
          <a:p>
            <a:pPr algn="ctr"/>
            <a:r>
              <a:rPr lang="en-US" dirty="0" smtClean="0"/>
              <a:t>Janet Hall, Oct. 2012</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524000"/>
            <a:ext cx="6019800" cy="4493654"/>
          </a:xfrm>
          <a:prstGeom prst="rect">
            <a:avLst/>
          </a:prstGeom>
        </p:spPr>
      </p:pic>
    </p:spTree>
    <p:extLst>
      <p:ext uri="{BB962C8B-B14F-4D97-AF65-F5344CB8AC3E}">
        <p14:creationId xmlns:p14="http://schemas.microsoft.com/office/powerpoint/2010/main" val="560294504"/>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2163762"/>
          </a:xfrm>
        </p:spPr>
        <p:txBody>
          <a:bodyPr>
            <a:normAutofit/>
          </a:bodyPr>
          <a:lstStyle/>
          <a:p>
            <a:pPr algn="ctr"/>
            <a:r>
              <a:rPr lang="en-US" sz="4000" dirty="0" smtClean="0"/>
              <a:t>In April 1994, Hutus in Rwanda began killing Tutsi men, women, &amp; children. This lasted 3 months. </a:t>
            </a:r>
            <a:endParaRPr lang="en-US" sz="4000" dirty="0"/>
          </a:p>
        </p:txBody>
      </p:sp>
      <p:pic>
        <p:nvPicPr>
          <p:cNvPr id="24578" name="Picture 2" descr="http://www.gregmarinovich.com/BLOG/wp-content/uploads/2011/11/RwandaGM20004.jpg"/>
          <p:cNvPicPr>
            <a:picLocks noChangeAspect="1" noChangeArrowheads="1"/>
          </p:cNvPicPr>
          <p:nvPr/>
        </p:nvPicPr>
        <p:blipFill>
          <a:blip r:embed="rId2"/>
          <a:srcRect/>
          <a:stretch>
            <a:fillRect/>
          </a:stretch>
        </p:blipFill>
        <p:spPr bwMode="auto">
          <a:xfrm>
            <a:off x="1371600" y="2200656"/>
            <a:ext cx="6400800" cy="4352544"/>
          </a:xfrm>
          <a:prstGeom prst="rect">
            <a:avLst/>
          </a:prstGeom>
          <a:noFill/>
          <a:ln>
            <a:solidFill>
              <a:schemeClr val="tx1"/>
            </a:solidFill>
          </a:ln>
        </p:spPr>
      </p:pic>
      <p:sp>
        <p:nvSpPr>
          <p:cNvPr id="5" name="Rectangle 4"/>
          <p:cNvSpPr/>
          <p:nvPr/>
        </p:nvSpPr>
        <p:spPr>
          <a:xfrm>
            <a:off x="2286000" y="6627168"/>
            <a:ext cx="4572000" cy="230832"/>
          </a:xfrm>
          <a:prstGeom prst="rect">
            <a:avLst/>
          </a:prstGeom>
        </p:spPr>
        <p:txBody>
          <a:bodyPr>
            <a:spAutoFit/>
          </a:bodyPr>
          <a:lstStyle/>
          <a:p>
            <a:pPr algn="ctr"/>
            <a:r>
              <a:rPr lang="en-US" sz="900" dirty="0" smtClean="0"/>
              <a:t>http://www.gregmarinovich.com/BLOG/wp-content/uploads/2011/11/RwandaGM20004.jpg</a:t>
            </a:r>
            <a:endParaRPr lang="en-US" sz="900" dirty="0"/>
          </a:p>
        </p:txBody>
      </p:sp>
      <p:sp>
        <p:nvSpPr>
          <p:cNvPr id="3" name="TextBox 2"/>
          <p:cNvSpPr txBox="1"/>
          <p:nvPr/>
        </p:nvSpPr>
        <p:spPr>
          <a:xfrm>
            <a:off x="1618593" y="2200656"/>
            <a:ext cx="4572000" cy="461665"/>
          </a:xfrm>
          <a:prstGeom prst="rect">
            <a:avLst/>
          </a:prstGeom>
          <a:noFill/>
        </p:spPr>
        <p:txBody>
          <a:bodyPr wrap="square" rtlCol="0">
            <a:spAutoFit/>
          </a:bodyPr>
          <a:lstStyle/>
          <a:p>
            <a:r>
              <a:rPr lang="en-US" sz="2400" dirty="0" smtClean="0">
                <a:hlinkClick r:id="rId3"/>
              </a:rPr>
              <a:t>Hotel Rwanda: Cut the tall trees</a:t>
            </a:r>
            <a:endParaRPr lang="en-US" sz="2400" dirty="0"/>
          </a:p>
        </p:txBody>
      </p:sp>
    </p:spTree>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38800" y="381000"/>
            <a:ext cx="3276600" cy="4343400"/>
          </a:xfrm>
        </p:spPr>
        <p:txBody>
          <a:bodyPr>
            <a:normAutofit/>
          </a:bodyPr>
          <a:lstStyle/>
          <a:p>
            <a:r>
              <a:rPr lang="en-US" sz="4400" dirty="0" smtClean="0"/>
              <a:t>In Rwanda, over 95% of people are ethnically Hutu </a:t>
            </a:r>
            <a:r>
              <a:rPr lang="en-US" sz="4400" b="1" dirty="0" smtClean="0">
                <a:solidFill>
                  <a:srgbClr val="FF6600"/>
                </a:solidFill>
              </a:rPr>
              <a:t>or</a:t>
            </a:r>
            <a:r>
              <a:rPr lang="en-US" sz="4400" dirty="0" smtClean="0"/>
              <a:t> Tutsi</a:t>
            </a:r>
            <a:endParaRPr lang="en-US" sz="4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2987" y="381000"/>
            <a:ext cx="4966259" cy="59436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610116" y="6386984"/>
            <a:ext cx="4572000" cy="230832"/>
          </a:xfrm>
          <a:prstGeom prst="rect">
            <a:avLst/>
          </a:prstGeom>
        </p:spPr>
        <p:txBody>
          <a:bodyPr>
            <a:spAutoFit/>
          </a:bodyPr>
          <a:lstStyle/>
          <a:p>
            <a:pPr algn="ctr"/>
            <a:r>
              <a:rPr lang="en-US" sz="900" dirty="0"/>
              <a:t>http://www.flickr.com/photos/charliemoon2007/1225960136/</a:t>
            </a:r>
          </a:p>
        </p:txBody>
      </p:sp>
      <p:sp>
        <p:nvSpPr>
          <p:cNvPr id="5" name="TextBox 4"/>
          <p:cNvSpPr txBox="1"/>
          <p:nvPr/>
        </p:nvSpPr>
        <p:spPr>
          <a:xfrm>
            <a:off x="3097924" y="4643670"/>
            <a:ext cx="1447800" cy="584775"/>
          </a:xfrm>
          <a:prstGeom prst="rect">
            <a:avLst/>
          </a:prstGeom>
          <a:noFill/>
        </p:spPr>
        <p:txBody>
          <a:bodyPr wrap="square" rtlCol="0">
            <a:spAutoFit/>
          </a:bodyPr>
          <a:lstStyle/>
          <a:p>
            <a:pPr algn="ctr"/>
            <a:r>
              <a:rPr lang="en-US" sz="3200" b="1" dirty="0" smtClean="0"/>
              <a:t>Hutu</a:t>
            </a:r>
            <a:endParaRPr lang="en-US" sz="3200" b="1" dirty="0"/>
          </a:p>
        </p:txBody>
      </p:sp>
      <p:sp>
        <p:nvSpPr>
          <p:cNvPr id="7" name="TextBox 6"/>
          <p:cNvSpPr txBox="1"/>
          <p:nvPr/>
        </p:nvSpPr>
        <p:spPr>
          <a:xfrm>
            <a:off x="436635" y="2851721"/>
            <a:ext cx="1143000" cy="584775"/>
          </a:xfrm>
          <a:prstGeom prst="rect">
            <a:avLst/>
          </a:prstGeom>
          <a:noFill/>
        </p:spPr>
        <p:txBody>
          <a:bodyPr wrap="square" rtlCol="0">
            <a:spAutoFit/>
          </a:bodyPr>
          <a:lstStyle/>
          <a:p>
            <a:pPr algn="ctr"/>
            <a:r>
              <a:rPr lang="en-US" sz="3200" b="1" dirty="0" smtClean="0">
                <a:solidFill>
                  <a:srgbClr val="FF0000"/>
                </a:solidFill>
              </a:rPr>
              <a:t>Tutsi</a:t>
            </a:r>
            <a:endParaRPr lang="en-US" sz="3200" b="1" dirty="0">
              <a:solidFill>
                <a:srgbClr val="FF0000"/>
              </a:solidFill>
            </a:endParaRPr>
          </a:p>
        </p:txBody>
      </p:sp>
    </p:spTree>
    <p:extLst>
      <p:ext uri="{BB962C8B-B14F-4D97-AF65-F5344CB8AC3E}">
        <p14:creationId xmlns:p14="http://schemas.microsoft.com/office/powerpoint/2010/main" val="217485463"/>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75607"/>
            <a:ext cx="9067800" cy="2057400"/>
          </a:xfrm>
        </p:spPr>
        <p:txBody>
          <a:bodyPr>
            <a:normAutofit/>
          </a:bodyPr>
          <a:lstStyle/>
          <a:p>
            <a:r>
              <a:rPr lang="en-US" sz="3200" dirty="0" smtClean="0"/>
              <a:t>By the end of the murders, almost one million Tutsis were dead.  Three-fourths of the Tutsis in Rwanda were dead.</a:t>
            </a:r>
            <a:endParaRPr lang="en-US" sz="3200" dirty="0"/>
          </a:p>
        </p:txBody>
      </p:sp>
      <p:pic>
        <p:nvPicPr>
          <p:cNvPr id="23554" name="Picture 2" descr="http://www.rutherfordschools.org/rhs/library/lib/librarymediacenter/images/Rwanda-genocide.jpg"/>
          <p:cNvPicPr>
            <a:picLocks noChangeAspect="1" noChangeArrowheads="1"/>
          </p:cNvPicPr>
          <p:nvPr/>
        </p:nvPicPr>
        <p:blipFill>
          <a:blip r:embed="rId3"/>
          <a:srcRect/>
          <a:stretch>
            <a:fillRect/>
          </a:stretch>
        </p:blipFill>
        <p:spPr bwMode="auto">
          <a:xfrm>
            <a:off x="2747055" y="2325216"/>
            <a:ext cx="6203558" cy="3883968"/>
          </a:xfrm>
          <a:prstGeom prst="rect">
            <a:avLst/>
          </a:prstGeom>
          <a:noFill/>
          <a:ln>
            <a:solidFill>
              <a:schemeClr val="tx1"/>
            </a:solidFill>
          </a:ln>
        </p:spPr>
      </p:pic>
      <p:sp>
        <p:nvSpPr>
          <p:cNvPr id="3" name="Rectangle 2"/>
          <p:cNvSpPr/>
          <p:nvPr/>
        </p:nvSpPr>
        <p:spPr>
          <a:xfrm>
            <a:off x="152400" y="2597512"/>
            <a:ext cx="2396359" cy="3108543"/>
          </a:xfrm>
          <a:prstGeom prst="rect">
            <a:avLst/>
          </a:prstGeom>
        </p:spPr>
        <p:txBody>
          <a:bodyPr wrap="square">
            <a:spAutoFit/>
          </a:bodyPr>
          <a:lstStyle/>
          <a:p>
            <a:r>
              <a:rPr lang="en-US" sz="2800" dirty="0" smtClean="0"/>
              <a:t>Hutus </a:t>
            </a:r>
            <a:r>
              <a:rPr lang="en-US" sz="2800" dirty="0"/>
              <a:t>who were viewed as “soft” on </a:t>
            </a:r>
            <a:r>
              <a:rPr lang="en-US" sz="2800" dirty="0" smtClean="0"/>
              <a:t>Tutsis  were also murdered</a:t>
            </a:r>
            <a:endParaRPr lang="en-US" sz="2800" dirty="0"/>
          </a:p>
        </p:txBody>
      </p:sp>
    </p:spTree>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33796" name="Rectangle 4"/>
          <p:cNvSpPr>
            <a:spLocks noChangeArrowheads="1"/>
          </p:cNvSpPr>
          <p:nvPr/>
        </p:nvSpPr>
        <p:spPr bwMode="auto">
          <a:xfrm>
            <a:off x="304800" y="351710"/>
            <a:ext cx="85344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ea typeface="Calibri" pitchFamily="34" charset="0"/>
                <a:cs typeface="Tahoma" pitchFamily="34" charset="0"/>
              </a:rPr>
              <a:t>Imagine the entire population of Oklahoma City or Tulsa being slaughtered over a period of three months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ea typeface="Calibri" pitchFamily="34" charset="0"/>
                <a:cs typeface="Tahoma" pitchFamily="34" charset="0"/>
              </a:rPr>
              <a:t>– </a:t>
            </a:r>
            <a:r>
              <a:rPr kumimoji="0" lang="en-US" sz="2800" b="0" i="0" u="none" strike="noStrike" cap="none" normalizeH="0" baseline="0" dirty="0" smtClean="0">
                <a:ln>
                  <a:noFill/>
                </a:ln>
                <a:solidFill>
                  <a:srgbClr val="FF6600"/>
                </a:solidFill>
                <a:effectLst/>
                <a:ea typeface="Calibri" pitchFamily="34" charset="0"/>
                <a:cs typeface="Tahoma" pitchFamily="34" charset="0"/>
              </a:rPr>
              <a:t>not by bombs or machine guns but by garden tools, kitchen knives, and machetes.  </a:t>
            </a:r>
            <a:endParaRPr kumimoji="0" lang="en-US" sz="4400" b="0" i="0" u="none" strike="noStrike" cap="none" normalizeH="0" baseline="0" dirty="0" smtClean="0">
              <a:ln>
                <a:noFill/>
              </a:ln>
              <a:solidFill>
                <a:srgbClr val="FF6600"/>
              </a:solidFill>
              <a:effectLst/>
              <a:cs typeface="Arial" pitchFamily="34" charset="0"/>
            </a:endParaRPr>
          </a:p>
        </p:txBody>
      </p:sp>
      <p:pic>
        <p:nvPicPr>
          <p:cNvPr id="3074" name="Picture 2" descr="Rwanda Remembers,&lt;br /&gt;&#10;Never Agai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2430601"/>
            <a:ext cx="6705600" cy="41910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Rectangle 1"/>
          <p:cNvSpPr/>
          <p:nvPr/>
        </p:nvSpPr>
        <p:spPr>
          <a:xfrm>
            <a:off x="2441028" y="6621601"/>
            <a:ext cx="4572000" cy="230832"/>
          </a:xfrm>
          <a:prstGeom prst="rect">
            <a:avLst/>
          </a:prstGeom>
        </p:spPr>
        <p:txBody>
          <a:bodyPr>
            <a:spAutoFit/>
          </a:bodyPr>
          <a:lstStyle/>
          <a:p>
            <a:pPr algn="ctr"/>
            <a:r>
              <a:rPr lang="en-US" sz="900" dirty="0"/>
              <a:t>http://www.ebony.com/news-views/rwanda-remembers-never-again</a:t>
            </a:r>
          </a:p>
        </p:txBody>
      </p:sp>
    </p:spTree>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descr="http://www.unitedhumanrights.org/wp-content/uploads/2010/05/genocide-in-rwanda-skul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0887" y="3162300"/>
            <a:ext cx="5238750" cy="34671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57200" y="274638"/>
            <a:ext cx="4158259" cy="1554162"/>
          </a:xfrm>
        </p:spPr>
        <p:txBody>
          <a:bodyPr>
            <a:normAutofit fontScale="90000"/>
          </a:bodyPr>
          <a:lstStyle/>
          <a:p>
            <a:r>
              <a:rPr lang="en-US" dirty="0" smtClean="0"/>
              <a:t>Why? How</a:t>
            </a:r>
            <a:r>
              <a:rPr lang="en-US" dirty="0" smtClean="0"/>
              <a:t>?</a:t>
            </a:r>
            <a:br>
              <a:rPr lang="en-US" dirty="0" smtClean="0"/>
            </a:br>
            <a:r>
              <a:rPr lang="en-US" dirty="0" smtClean="0"/>
              <a:t>Whose fault?</a:t>
            </a:r>
            <a:endParaRPr lang="en-US" dirty="0"/>
          </a:p>
        </p:txBody>
      </p:sp>
      <p:pic>
        <p:nvPicPr>
          <p:cNvPr id="2050" name="Picture 2" descr="http://www.global-ethic-now.de/gen-eng/0c_weltethos-und-politik/0c-img/03-friedenspotential/hutu-mili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flipH="1">
            <a:off x="4920259" y="304800"/>
            <a:ext cx="3962401" cy="350520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4" name="Rectangle 3"/>
          <p:cNvSpPr/>
          <p:nvPr/>
        </p:nvSpPr>
        <p:spPr>
          <a:xfrm>
            <a:off x="4615459" y="-31531"/>
            <a:ext cx="4572000" cy="369332"/>
          </a:xfrm>
          <a:prstGeom prst="rect">
            <a:avLst/>
          </a:prstGeom>
        </p:spPr>
        <p:txBody>
          <a:bodyPr>
            <a:spAutoFit/>
          </a:bodyPr>
          <a:lstStyle/>
          <a:p>
            <a:pPr algn="ctr"/>
            <a:r>
              <a:rPr lang="en-US" sz="900" dirty="0"/>
              <a:t>http://www.global-ethic-now.de/gen-eng/0c_weltethos-und-politik/0c-img/03-friedenspotential/hutu-miliz.jpg</a:t>
            </a:r>
          </a:p>
        </p:txBody>
      </p:sp>
      <p:sp>
        <p:nvSpPr>
          <p:cNvPr id="8" name="Title 1"/>
          <p:cNvSpPr txBox="1">
            <a:spLocks/>
          </p:cNvSpPr>
          <p:nvPr/>
        </p:nvSpPr>
        <p:spPr>
          <a:xfrm>
            <a:off x="5791201" y="3962400"/>
            <a:ext cx="3091460" cy="2743200"/>
          </a:xfrm>
          <a:prstGeom prst="rect">
            <a:avLst/>
          </a:prstGeom>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b="1" dirty="0" smtClean="0">
                <a:solidFill>
                  <a:srgbClr val="FF6600"/>
                </a:solidFill>
              </a:rPr>
              <a:t>Genocide</a:t>
            </a:r>
            <a:r>
              <a:rPr lang="en-US" dirty="0" smtClean="0">
                <a:solidFill>
                  <a:srgbClr val="FF6600"/>
                </a:solidFill>
              </a:rPr>
              <a:t>: </a:t>
            </a:r>
            <a:r>
              <a:rPr lang="en-US" dirty="0"/>
              <a:t>the planned extermination of an entire nation, race, or ethnic group.</a:t>
            </a:r>
            <a:r>
              <a:rPr lang="en-US" dirty="0" smtClean="0"/>
              <a:t>  </a:t>
            </a:r>
            <a:endParaRPr lang="en-US" dirty="0"/>
          </a:p>
        </p:txBody>
      </p:sp>
      <p:sp>
        <p:nvSpPr>
          <p:cNvPr id="7" name="Rectangle 6"/>
          <p:cNvSpPr/>
          <p:nvPr/>
        </p:nvSpPr>
        <p:spPr>
          <a:xfrm>
            <a:off x="337749" y="6627168"/>
            <a:ext cx="5251888" cy="230832"/>
          </a:xfrm>
          <a:prstGeom prst="rect">
            <a:avLst/>
          </a:prstGeom>
        </p:spPr>
        <p:txBody>
          <a:bodyPr wrap="square">
            <a:spAutoFit/>
          </a:bodyPr>
          <a:lstStyle/>
          <a:p>
            <a:pPr algn="ctr"/>
            <a:r>
              <a:rPr lang="en-US" sz="900" dirty="0"/>
              <a:t>http://www.unitedhumanrights.org/2009/05/the-genocide-in-rwanda</a:t>
            </a:r>
          </a:p>
        </p:txBody>
      </p:sp>
    </p:spTree>
    <p:extLst>
      <p:ext uri="{BB962C8B-B14F-4D97-AF65-F5344CB8AC3E}">
        <p14:creationId xmlns:p14="http://schemas.microsoft.com/office/powerpoint/2010/main" val="2362656858"/>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76800" y="817179"/>
            <a:ext cx="4191000" cy="4876800"/>
          </a:xfrm>
        </p:spPr>
        <p:txBody>
          <a:bodyPr>
            <a:normAutofit/>
          </a:bodyPr>
          <a:lstStyle/>
          <a:p>
            <a:pPr algn="l"/>
            <a:r>
              <a:rPr lang="en-US" sz="2800" dirty="0" smtClean="0"/>
              <a:t>22 executed by Rwanda </a:t>
            </a:r>
            <a:br>
              <a:rPr lang="en-US" sz="2800" dirty="0" smtClean="0"/>
            </a:br>
            <a:r>
              <a:rPr lang="en-US" sz="2800" dirty="0"/>
              <a:t> </a:t>
            </a:r>
            <a:r>
              <a:rPr lang="en-US" sz="2800" dirty="0" smtClean="0"/>
              <a:t>   government</a:t>
            </a:r>
            <a:br>
              <a:rPr lang="en-US" sz="2800" dirty="0" smtClean="0"/>
            </a:br>
            <a:r>
              <a:rPr lang="en-US" sz="2800" dirty="0" smtClean="0"/>
              <a:t>92 charged in </a:t>
            </a:r>
            <a:br>
              <a:rPr lang="en-US" sz="2800" dirty="0" smtClean="0"/>
            </a:br>
            <a:r>
              <a:rPr lang="en-US" sz="2800" dirty="0"/>
              <a:t> </a:t>
            </a:r>
            <a:r>
              <a:rPr lang="en-US" sz="2800" dirty="0" smtClean="0"/>
              <a:t>   International Criminal </a:t>
            </a:r>
            <a:br>
              <a:rPr lang="en-US" sz="2800" dirty="0" smtClean="0"/>
            </a:br>
            <a:r>
              <a:rPr lang="en-US" sz="2800" dirty="0"/>
              <a:t> </a:t>
            </a:r>
            <a:r>
              <a:rPr lang="en-US" sz="2800" dirty="0" smtClean="0"/>
              <a:t>   Court</a:t>
            </a:r>
            <a:br>
              <a:rPr lang="en-US" sz="2800" dirty="0" smtClean="0"/>
            </a:br>
            <a:r>
              <a:rPr lang="en-US" sz="2800" dirty="0" smtClean="0"/>
              <a:t>    </a:t>
            </a:r>
            <a:r>
              <a:rPr lang="en-US" sz="2400" dirty="0" smtClean="0">
                <a:sym typeface="Wingdings"/>
              </a:rPr>
              <a:t> </a:t>
            </a:r>
            <a:r>
              <a:rPr lang="en-US" sz="2400" dirty="0" smtClean="0"/>
              <a:t>33 in prison now</a:t>
            </a:r>
            <a:br>
              <a:rPr lang="en-US" sz="2400" dirty="0" smtClean="0"/>
            </a:br>
            <a:r>
              <a:rPr lang="en-US" sz="2400" dirty="0" smtClean="0"/>
              <a:t>     </a:t>
            </a:r>
            <a:r>
              <a:rPr lang="en-US" sz="2400" dirty="0" smtClean="0">
                <a:sym typeface="Wingdings"/>
              </a:rPr>
              <a:t> </a:t>
            </a:r>
            <a:r>
              <a:rPr lang="en-US" sz="2400" dirty="0" smtClean="0"/>
              <a:t>11 completed prison time</a:t>
            </a:r>
            <a:br>
              <a:rPr lang="en-US" sz="2400" dirty="0" smtClean="0"/>
            </a:br>
            <a:r>
              <a:rPr lang="en-US" sz="2400" dirty="0" smtClean="0"/>
              <a:t>     </a:t>
            </a:r>
            <a:r>
              <a:rPr lang="en-US" sz="2400" dirty="0" smtClean="0">
                <a:sym typeface="Wingdings"/>
              </a:rPr>
              <a:t> </a:t>
            </a:r>
            <a:r>
              <a:rPr lang="en-US" sz="2400" dirty="0" smtClean="0"/>
              <a:t>17 appealing conviction</a:t>
            </a:r>
            <a:r>
              <a:rPr lang="en-US" sz="2800" dirty="0" smtClean="0"/>
              <a:t/>
            </a:r>
            <a:br>
              <a:rPr lang="en-US" sz="2800" dirty="0" smtClean="0"/>
            </a:br>
            <a:r>
              <a:rPr lang="en-US" sz="2800" dirty="0" smtClean="0"/>
              <a:t>thousands convicted </a:t>
            </a:r>
            <a:br>
              <a:rPr lang="en-US" sz="2800" dirty="0" smtClean="0"/>
            </a:br>
            <a:r>
              <a:rPr lang="en-US" sz="2800" dirty="0"/>
              <a:t> </a:t>
            </a:r>
            <a:r>
              <a:rPr lang="en-US" sz="2800" dirty="0" smtClean="0"/>
              <a:t>   through community </a:t>
            </a:r>
            <a:br>
              <a:rPr lang="en-US" sz="2800" dirty="0" smtClean="0"/>
            </a:br>
            <a:r>
              <a:rPr lang="en-US" sz="2800" dirty="0"/>
              <a:t> </a:t>
            </a:r>
            <a:r>
              <a:rPr lang="en-US" sz="2800" dirty="0" smtClean="0"/>
              <a:t>   courts</a:t>
            </a:r>
            <a:endParaRPr lang="en-US" sz="2800" dirty="0"/>
          </a:p>
        </p:txBody>
      </p:sp>
      <p:pic>
        <p:nvPicPr>
          <p:cNvPr id="6145" name="Picture 1" descr="http://upload.wikimedia.org/wikipedia/commons/thumb/9/9e/Rwanda_genocide_wanted_poster_2-20-03.jpg/300px-Rwanda_genocide_wanted_poster_2-20-0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799" y="735330"/>
            <a:ext cx="4359165" cy="581222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6627168"/>
            <a:ext cx="4572000" cy="230832"/>
          </a:xfrm>
          <a:prstGeom prst="rect">
            <a:avLst/>
          </a:prstGeom>
        </p:spPr>
        <p:txBody>
          <a:bodyPr>
            <a:spAutoFit/>
          </a:bodyPr>
          <a:lstStyle/>
          <a:p>
            <a:pPr algn="ctr"/>
            <a:r>
              <a:rPr lang="en-US" sz="900" dirty="0"/>
              <a:t>http://commons.wikimedia.org/wiki/File:Rwanda_genocide_wanted_poster_2-20-03.jpg</a:t>
            </a:r>
          </a:p>
        </p:txBody>
      </p:sp>
      <p:sp>
        <p:nvSpPr>
          <p:cNvPr id="3" name="TextBox 2"/>
          <p:cNvSpPr txBox="1"/>
          <p:nvPr/>
        </p:nvSpPr>
        <p:spPr>
          <a:xfrm>
            <a:off x="244365" y="157260"/>
            <a:ext cx="8001000" cy="584775"/>
          </a:xfrm>
          <a:prstGeom prst="rect">
            <a:avLst/>
          </a:prstGeom>
          <a:noFill/>
        </p:spPr>
        <p:txBody>
          <a:bodyPr wrap="square" rtlCol="0">
            <a:spAutoFit/>
          </a:bodyPr>
          <a:lstStyle/>
          <a:p>
            <a:pPr algn="ctr"/>
            <a:r>
              <a:rPr lang="en-US" sz="3200" b="1" u="sng" dirty="0" smtClean="0"/>
              <a:t>Who was held Responsible:</a:t>
            </a:r>
            <a:endParaRPr lang="en-US" sz="3200" b="1" u="sng" dirty="0"/>
          </a:p>
        </p:txBody>
      </p:sp>
    </p:spTree>
    <p:extLst>
      <p:ext uri="{BB962C8B-B14F-4D97-AF65-F5344CB8AC3E}">
        <p14:creationId xmlns:p14="http://schemas.microsoft.com/office/powerpoint/2010/main" val="3078667799"/>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3552" y="4572000"/>
            <a:ext cx="8229600" cy="1981200"/>
          </a:xfrm>
        </p:spPr>
        <p:txBody>
          <a:bodyPr>
            <a:normAutofit/>
          </a:bodyPr>
          <a:lstStyle/>
          <a:p>
            <a:r>
              <a:rPr lang="en-US" sz="3600" dirty="0" smtClean="0"/>
              <a:t>Trials for that many people take too long.  Most have been released.  But leaders were </a:t>
            </a:r>
            <a:r>
              <a:rPr lang="en-US" sz="3600" b="1" dirty="0" smtClean="0"/>
              <a:t>not</a:t>
            </a:r>
            <a:r>
              <a:rPr lang="en-US" sz="3600" dirty="0" smtClean="0"/>
              <a:t> released.</a:t>
            </a:r>
            <a:endParaRPr lang="en-US" sz="3600" dirty="0"/>
          </a:p>
        </p:txBody>
      </p:sp>
      <p:pic>
        <p:nvPicPr>
          <p:cNvPr id="5126" name="Picture 6" descr="Hutu prisoner 199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32853"/>
            <a:ext cx="4751995" cy="3558147"/>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52400" y="5255"/>
            <a:ext cx="4572000" cy="230832"/>
          </a:xfrm>
          <a:prstGeom prst="rect">
            <a:avLst/>
          </a:prstGeom>
        </p:spPr>
        <p:txBody>
          <a:bodyPr>
            <a:spAutoFit/>
          </a:bodyPr>
          <a:lstStyle/>
          <a:p>
            <a:pPr algn="ctr"/>
            <a:r>
              <a:rPr lang="en-US" sz="900" dirty="0"/>
              <a:t>http://news.bbc.co.uk/2/hi/africa/4726969.stm</a:t>
            </a:r>
          </a:p>
        </p:txBody>
      </p:sp>
      <p:sp>
        <p:nvSpPr>
          <p:cNvPr id="14" name="Title 1"/>
          <p:cNvSpPr txBox="1">
            <a:spLocks/>
          </p:cNvSpPr>
          <p:nvPr/>
        </p:nvSpPr>
        <p:spPr>
          <a:xfrm>
            <a:off x="9906000" y="762000"/>
            <a:ext cx="4114800" cy="24384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en-US" sz="3600" dirty="0" smtClean="0"/>
              <a:t>Over 100,000 Hutus were arrested for helping murder people.  </a:t>
            </a:r>
            <a:endParaRPr lang="en-US" sz="3600" dirty="0"/>
          </a:p>
        </p:txBody>
      </p:sp>
      <p:sp>
        <p:nvSpPr>
          <p:cNvPr id="3" name="Rectangle 2"/>
          <p:cNvSpPr/>
          <p:nvPr/>
        </p:nvSpPr>
        <p:spPr>
          <a:xfrm>
            <a:off x="5436476" y="980765"/>
            <a:ext cx="3111062" cy="2862322"/>
          </a:xfrm>
          <a:prstGeom prst="rect">
            <a:avLst/>
          </a:prstGeom>
        </p:spPr>
        <p:txBody>
          <a:bodyPr wrap="square">
            <a:spAutoFit/>
          </a:bodyPr>
          <a:lstStyle/>
          <a:p>
            <a:r>
              <a:rPr lang="en-US" sz="3600" dirty="0"/>
              <a:t>Over 100,000 Hutus were arrested for taking part in the genocide. </a:t>
            </a:r>
          </a:p>
        </p:txBody>
      </p:sp>
    </p:spTree>
    <p:extLst>
      <p:ext uri="{BB962C8B-B14F-4D97-AF65-F5344CB8AC3E}">
        <p14:creationId xmlns:p14="http://schemas.microsoft.com/office/powerpoint/2010/main" val="380099846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7140064" y="3814253"/>
            <a:ext cx="1775336" cy="28888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descr="http://www.whatsondalian.com/news_images/4e055c5d8583f_1.jp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3962400"/>
            <a:ext cx="1768569" cy="259592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rot="16200000">
            <a:off x="-1675284" y="1675283"/>
            <a:ext cx="3581400" cy="230833"/>
          </a:xfrm>
          <a:prstGeom prst="rect">
            <a:avLst/>
          </a:prstGeom>
        </p:spPr>
        <p:txBody>
          <a:bodyPr wrap="square">
            <a:spAutoFit/>
          </a:bodyPr>
          <a:lstStyle/>
          <a:p>
            <a:r>
              <a:rPr lang="en-US" sz="900" dirty="0"/>
              <a:t>http://www.whatsondalian.com/news_images/4e055c5d8583f_1.jpg</a:t>
            </a:r>
          </a:p>
        </p:txBody>
      </p:sp>
      <p:pic>
        <p:nvPicPr>
          <p:cNvPr id="4099"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4486572"/>
            <a:ext cx="1464304" cy="1999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0" y="6558326"/>
            <a:ext cx="3886200" cy="338554"/>
          </a:xfrm>
          <a:prstGeom prst="rect">
            <a:avLst/>
          </a:prstGeom>
        </p:spPr>
        <p:txBody>
          <a:bodyPr wrap="square">
            <a:spAutoFit/>
          </a:bodyPr>
          <a:lstStyle/>
          <a:p>
            <a:r>
              <a:rPr lang="en-US" sz="800" dirty="0"/>
              <a:t>http://www.npr.org/blogs/thetwo-way/2011/05/17/136387329/rwandan-general-sentenced-to-prison-for-role-in-1994-genocide</a:t>
            </a:r>
          </a:p>
        </p:txBody>
      </p:sp>
      <p:pic>
        <p:nvPicPr>
          <p:cNvPr id="410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57400" y="4158760"/>
            <a:ext cx="1445378" cy="24482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p:nvSpPr>
        <p:spPr>
          <a:xfrm>
            <a:off x="2057400" y="5912636"/>
            <a:ext cx="1353401" cy="683209"/>
          </a:xfrm>
          <a:prstGeom prst="rect">
            <a:avLst/>
          </a:prstGeom>
          <a:noFill/>
        </p:spPr>
        <p:txBody>
          <a:bodyPr wrap="none" lIns="91440" tIns="45720" rIns="91440" bIns="45720">
            <a:prstTxWarp prst="textSlantUp">
              <a:avLst/>
            </a:prstTxWarp>
            <a:spAutoFit/>
          </a:bodyPr>
          <a:lstStyle/>
          <a:p>
            <a:pPr algn="ctr"/>
            <a:r>
              <a:rPr lang="en-US" sz="5400" b="1" dirty="0" smtClean="0">
                <a:ln w="6350" cmpd="sng">
                  <a:solidFill>
                    <a:schemeClr val="tx1"/>
                  </a:solidFill>
                  <a:prstDash val="solid"/>
                </a:ln>
                <a:solidFill>
                  <a:srgbClr val="FF9933"/>
                </a:solidFill>
                <a:effectLst>
                  <a:outerShdw blurRad="41275" dist="12700" dir="12000000" algn="tl" rotWithShape="0">
                    <a:srgbClr val="000000">
                      <a:alpha val="40000"/>
                    </a:srgbClr>
                  </a:outerShdw>
                </a:effectLst>
              </a:rPr>
              <a:t>15 years</a:t>
            </a:r>
            <a:endParaRPr lang="en-US" sz="5400" b="1" cap="none" spc="0" dirty="0">
              <a:ln w="6350" cmpd="sng">
                <a:solidFill>
                  <a:schemeClr val="tx1"/>
                </a:solidFill>
                <a:prstDash val="solid"/>
              </a:ln>
              <a:solidFill>
                <a:srgbClr val="FF9933"/>
              </a:solidFill>
              <a:effectLst>
                <a:outerShdw blurRad="41275" dist="12700" dir="12000000" algn="tl" rotWithShape="0">
                  <a:srgbClr val="000000">
                    <a:alpha val="40000"/>
                  </a:srgbClr>
                </a:outerShdw>
              </a:effectLst>
            </a:endParaRPr>
          </a:p>
        </p:txBody>
      </p:sp>
      <p:sp>
        <p:nvSpPr>
          <p:cNvPr id="7" name="Rectangle 6"/>
          <p:cNvSpPr/>
          <p:nvPr/>
        </p:nvSpPr>
        <p:spPr>
          <a:xfrm rot="16200000">
            <a:off x="-1412203" y="5101708"/>
            <a:ext cx="3143250" cy="369332"/>
          </a:xfrm>
          <a:prstGeom prst="rect">
            <a:avLst/>
          </a:prstGeom>
        </p:spPr>
        <p:txBody>
          <a:bodyPr wrap="square">
            <a:spAutoFit/>
          </a:bodyPr>
          <a:lstStyle/>
          <a:p>
            <a:pPr algn="ctr"/>
            <a:r>
              <a:rPr lang="en-US" sz="900" dirty="0"/>
              <a:t>http://www.unmultimedia.org/radio/english/wp-content/uploads/2011/11/ndahimana-rwanda-convicted.jpg</a:t>
            </a:r>
          </a:p>
        </p:txBody>
      </p:sp>
      <p:sp>
        <p:nvSpPr>
          <p:cNvPr id="14" name="Rectangle 13"/>
          <p:cNvSpPr/>
          <p:nvPr/>
        </p:nvSpPr>
        <p:spPr>
          <a:xfrm rot="1121593">
            <a:off x="7274780" y="4985300"/>
            <a:ext cx="1535334" cy="1860720"/>
          </a:xfrm>
          <a:prstGeom prst="rect">
            <a:avLst/>
          </a:prstGeom>
          <a:noFill/>
        </p:spPr>
        <p:txBody>
          <a:bodyPr wrap="none" lIns="91440" tIns="45720" rIns="91440" bIns="45720">
            <a:prstTxWarp prst="textSlantUp">
              <a:avLst/>
            </a:prstTxWarp>
            <a:spAutoFit/>
          </a:bodyPr>
          <a:lstStyle/>
          <a:p>
            <a:pPr algn="ctr"/>
            <a:r>
              <a:rPr lang="en-US" sz="5400" b="1" dirty="0">
                <a:ln w="6350" cmpd="sng">
                  <a:solidFill>
                    <a:schemeClr val="tx1"/>
                  </a:solidFill>
                  <a:prstDash val="solid"/>
                </a:ln>
                <a:solidFill>
                  <a:srgbClr val="FF9933"/>
                </a:solidFill>
                <a:effectLst>
                  <a:outerShdw blurRad="41275" dist="12700" dir="12000000" algn="tl" rotWithShape="0">
                    <a:srgbClr val="000000">
                      <a:alpha val="40000"/>
                    </a:srgbClr>
                  </a:outerShdw>
                </a:effectLst>
              </a:rPr>
              <a:t>l</a:t>
            </a:r>
            <a:r>
              <a:rPr lang="en-US" sz="5400" b="1" cap="none" spc="0" dirty="0" smtClean="0">
                <a:ln w="6350" cmpd="sng">
                  <a:solidFill>
                    <a:schemeClr val="tx1"/>
                  </a:solidFill>
                  <a:prstDash val="solid"/>
                </a:ln>
                <a:solidFill>
                  <a:srgbClr val="FF9933"/>
                </a:solidFill>
                <a:effectLst>
                  <a:outerShdw blurRad="41275" dist="12700" dir="12000000" algn="tl" rotWithShape="0">
                    <a:srgbClr val="000000">
                      <a:alpha val="40000"/>
                    </a:srgbClr>
                  </a:outerShdw>
                </a:effectLst>
              </a:rPr>
              <a:t>ife In</a:t>
            </a:r>
          </a:p>
          <a:p>
            <a:pPr algn="ctr"/>
            <a:r>
              <a:rPr lang="en-US" sz="5400" b="1" cap="none" spc="0" dirty="0" smtClean="0">
                <a:ln w="6350" cmpd="sng">
                  <a:solidFill>
                    <a:schemeClr val="tx1"/>
                  </a:solidFill>
                  <a:prstDash val="solid"/>
                </a:ln>
                <a:solidFill>
                  <a:srgbClr val="FF9933"/>
                </a:solidFill>
                <a:effectLst>
                  <a:outerShdw blurRad="41275" dist="12700" dir="12000000" algn="tl" rotWithShape="0">
                    <a:srgbClr val="000000">
                      <a:alpha val="40000"/>
                    </a:srgbClr>
                  </a:outerShdw>
                </a:effectLst>
              </a:rPr>
              <a:t> prison</a:t>
            </a:r>
            <a:endParaRPr lang="en-US" sz="5400" b="1" cap="none" spc="0" dirty="0">
              <a:ln w="6350" cmpd="sng">
                <a:solidFill>
                  <a:schemeClr val="tx1"/>
                </a:solidFill>
                <a:prstDash val="solid"/>
              </a:ln>
              <a:solidFill>
                <a:srgbClr val="FF9933"/>
              </a:solidFill>
              <a:effectLst>
                <a:outerShdw blurRad="41275" dist="12700" dir="12000000" algn="tl" rotWithShape="0">
                  <a:srgbClr val="000000">
                    <a:alpha val="40000"/>
                  </a:srgbClr>
                </a:outerShdw>
              </a:effectLst>
            </a:endParaRPr>
          </a:p>
        </p:txBody>
      </p:sp>
      <p:sp>
        <p:nvSpPr>
          <p:cNvPr id="8" name="Rectangle 7"/>
          <p:cNvSpPr/>
          <p:nvPr/>
        </p:nvSpPr>
        <p:spPr>
          <a:xfrm rot="5400000">
            <a:off x="7515356" y="5149334"/>
            <a:ext cx="2895599" cy="369332"/>
          </a:xfrm>
          <a:prstGeom prst="rect">
            <a:avLst/>
          </a:prstGeom>
        </p:spPr>
        <p:txBody>
          <a:bodyPr wrap="square">
            <a:spAutoFit/>
          </a:bodyPr>
          <a:lstStyle/>
          <a:p>
            <a:pPr algn="ctr"/>
            <a:r>
              <a:rPr lang="en-US" sz="900" dirty="0"/>
              <a:t>http://edition.cnn.com/2008/WORLD/africa/12/18/rwanda.tribunal/index.html</a:t>
            </a:r>
          </a:p>
        </p:txBody>
      </p:sp>
      <p:pic>
        <p:nvPicPr>
          <p:cNvPr id="4103" name="Picture 7" descr="Rwanda genocide: suspect sentenced to 25 years for killing thousands: Yussuf Munyakazi pleads not guilty to two counts of genocide and crimes against humanity in 1994 "/>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98768" y="2534921"/>
            <a:ext cx="2401709" cy="1503680"/>
          </a:xfrm>
          <a:prstGeom prst="rect">
            <a:avLst/>
          </a:prstGeom>
          <a:noFill/>
          <a:extLst>
            <a:ext uri="{909E8E84-426E-40DD-AFC4-6F175D3DCCD1}">
              <a14:hiddenFill xmlns:a14="http://schemas.microsoft.com/office/drawing/2010/main">
                <a:solidFill>
                  <a:srgbClr val="FFFFFF"/>
                </a:solidFill>
              </a14:hiddenFill>
            </a:ext>
          </a:extLst>
        </p:spPr>
      </p:pic>
      <p:sp>
        <p:nvSpPr>
          <p:cNvPr id="19" name="Rectangle 18"/>
          <p:cNvSpPr/>
          <p:nvPr/>
        </p:nvSpPr>
        <p:spPr>
          <a:xfrm>
            <a:off x="4724400" y="3276600"/>
            <a:ext cx="1808135" cy="709983"/>
          </a:xfrm>
          <a:prstGeom prst="rect">
            <a:avLst/>
          </a:prstGeom>
          <a:noFill/>
        </p:spPr>
        <p:txBody>
          <a:bodyPr wrap="none" lIns="91440" tIns="45720" rIns="91440" bIns="45720">
            <a:prstTxWarp prst="textSlantUp">
              <a:avLst/>
            </a:prstTxWarp>
            <a:spAutoFit/>
          </a:bodyPr>
          <a:lstStyle/>
          <a:p>
            <a:pPr algn="ctr"/>
            <a:r>
              <a:rPr lang="en-US" sz="5400" b="1" dirty="0" smtClean="0">
                <a:ln w="6350" cmpd="sng">
                  <a:solidFill>
                    <a:schemeClr val="tx1"/>
                  </a:solidFill>
                  <a:prstDash val="solid"/>
                </a:ln>
                <a:solidFill>
                  <a:srgbClr val="FF9933"/>
                </a:solidFill>
                <a:effectLst>
                  <a:outerShdw blurRad="41275" dist="12700" dir="12000000" algn="tl" rotWithShape="0">
                    <a:srgbClr val="000000">
                      <a:alpha val="40000"/>
                    </a:srgbClr>
                  </a:outerShdw>
                </a:effectLst>
              </a:rPr>
              <a:t>25 years</a:t>
            </a:r>
            <a:endParaRPr lang="en-US" sz="5400" b="1" cap="none" spc="0" dirty="0">
              <a:ln w="6350" cmpd="sng">
                <a:solidFill>
                  <a:schemeClr val="tx1"/>
                </a:solidFill>
                <a:prstDash val="solid"/>
              </a:ln>
              <a:solidFill>
                <a:srgbClr val="FF9933"/>
              </a:solidFill>
              <a:effectLst>
                <a:outerShdw blurRad="41275" dist="12700" dir="12000000" algn="tl" rotWithShape="0">
                  <a:srgbClr val="000000">
                    <a:alpha val="40000"/>
                  </a:srgbClr>
                </a:outerShdw>
              </a:effectLst>
            </a:endParaRPr>
          </a:p>
        </p:txBody>
      </p:sp>
      <p:sp>
        <p:nvSpPr>
          <p:cNvPr id="13" name="Rectangle 12"/>
          <p:cNvSpPr/>
          <p:nvPr/>
        </p:nvSpPr>
        <p:spPr>
          <a:xfrm>
            <a:off x="4582510" y="6607442"/>
            <a:ext cx="4572000" cy="230832"/>
          </a:xfrm>
          <a:prstGeom prst="rect">
            <a:avLst/>
          </a:prstGeom>
        </p:spPr>
        <p:txBody>
          <a:bodyPr>
            <a:spAutoFit/>
          </a:bodyPr>
          <a:lstStyle/>
          <a:p>
            <a:pPr algn="ctr"/>
            <a:r>
              <a:rPr lang="en-US" sz="900" dirty="0"/>
              <a:t>http://i.telegraph.co.uk/multimedia/archive/01670/Yussuf-Munyakazi_1670664c.jpg</a:t>
            </a:r>
          </a:p>
        </p:txBody>
      </p:sp>
      <p:sp>
        <p:nvSpPr>
          <p:cNvPr id="15" name="Rectangle 14"/>
          <p:cNvSpPr/>
          <p:nvPr/>
        </p:nvSpPr>
        <p:spPr>
          <a:xfrm>
            <a:off x="-33127" y="23082"/>
            <a:ext cx="4572000" cy="230832"/>
          </a:xfrm>
          <a:prstGeom prst="rect">
            <a:avLst/>
          </a:prstGeom>
        </p:spPr>
        <p:txBody>
          <a:bodyPr>
            <a:spAutoFit/>
          </a:bodyPr>
          <a:lstStyle/>
          <a:p>
            <a:pPr algn="ctr"/>
            <a:r>
              <a:rPr lang="en-US" sz="900" dirty="0"/>
              <a:t>http://www.enoughproject.org/blogs/anniversary-world-first-genocide-conviction</a:t>
            </a:r>
          </a:p>
        </p:txBody>
      </p:sp>
      <p:pic>
        <p:nvPicPr>
          <p:cNvPr id="4106" name="Picture 10"/>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flipH="1">
            <a:off x="4389751" y="305314"/>
            <a:ext cx="2233695" cy="20135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7" name="Rectangle 26"/>
          <p:cNvSpPr/>
          <p:nvPr/>
        </p:nvSpPr>
        <p:spPr>
          <a:xfrm>
            <a:off x="4876800" y="1479299"/>
            <a:ext cx="1569935" cy="774091"/>
          </a:xfrm>
          <a:prstGeom prst="rect">
            <a:avLst/>
          </a:prstGeom>
          <a:noFill/>
        </p:spPr>
        <p:txBody>
          <a:bodyPr wrap="none" lIns="91440" tIns="45720" rIns="91440" bIns="45720">
            <a:prstTxWarp prst="textSlantUp">
              <a:avLst/>
            </a:prstTxWarp>
            <a:spAutoFit/>
          </a:bodyPr>
          <a:lstStyle/>
          <a:p>
            <a:pPr algn="ctr"/>
            <a:r>
              <a:rPr lang="en-US" sz="5400" b="1" dirty="0" smtClean="0">
                <a:ln w="6350" cmpd="sng">
                  <a:solidFill>
                    <a:schemeClr val="tx1"/>
                  </a:solidFill>
                  <a:prstDash val="solid"/>
                </a:ln>
                <a:solidFill>
                  <a:srgbClr val="FFC000"/>
                </a:solidFill>
                <a:effectLst>
                  <a:outerShdw blurRad="41275" dist="12700" dir="12000000" algn="tl" rotWithShape="0">
                    <a:srgbClr val="000000">
                      <a:alpha val="40000"/>
                    </a:srgbClr>
                  </a:outerShdw>
                </a:effectLst>
              </a:rPr>
              <a:t>35 years</a:t>
            </a:r>
            <a:endParaRPr lang="en-US" sz="5400" b="1" cap="none" spc="0" dirty="0">
              <a:ln w="6350" cmpd="sng">
                <a:solidFill>
                  <a:schemeClr val="tx1"/>
                </a:solidFill>
                <a:prstDash val="solid"/>
              </a:ln>
              <a:solidFill>
                <a:srgbClr val="FFC000"/>
              </a:solidFill>
              <a:effectLst>
                <a:outerShdw blurRad="41275" dist="12700" dir="12000000" algn="tl" rotWithShape="0">
                  <a:srgbClr val="000000">
                    <a:alpha val="40000"/>
                  </a:srgbClr>
                </a:outerShdw>
              </a:effectLst>
            </a:endParaRPr>
          </a:p>
        </p:txBody>
      </p:sp>
      <p:sp>
        <p:nvSpPr>
          <p:cNvPr id="4" name="Rectangle 3"/>
          <p:cNvSpPr/>
          <p:nvPr/>
        </p:nvSpPr>
        <p:spPr>
          <a:xfrm rot="597900">
            <a:off x="192785" y="5262308"/>
            <a:ext cx="1667819" cy="1539197"/>
          </a:xfrm>
          <a:prstGeom prst="rect">
            <a:avLst/>
          </a:prstGeom>
          <a:noFill/>
        </p:spPr>
        <p:txBody>
          <a:bodyPr wrap="none" lIns="91440" tIns="45720" rIns="91440" bIns="45720">
            <a:prstTxWarp prst="textSlantUp">
              <a:avLst/>
            </a:prstTxWarp>
            <a:spAutoFit/>
          </a:bodyPr>
          <a:lstStyle/>
          <a:p>
            <a:pPr algn="ctr"/>
            <a:r>
              <a:rPr lang="en-US" sz="5400" b="1" dirty="0" smtClean="0">
                <a:ln w="6350" cmpd="sng">
                  <a:solidFill>
                    <a:schemeClr val="tx1"/>
                  </a:solidFill>
                  <a:prstDash val="solid"/>
                </a:ln>
                <a:solidFill>
                  <a:srgbClr val="FFC000"/>
                </a:solidFill>
                <a:effectLst>
                  <a:outerShdw blurRad="41275" dist="12700" dir="12000000" algn="tl" rotWithShape="0">
                    <a:srgbClr val="000000">
                      <a:alpha val="40000"/>
                    </a:srgbClr>
                  </a:outerShdw>
                </a:effectLst>
              </a:rPr>
              <a:t>l</a:t>
            </a:r>
            <a:r>
              <a:rPr lang="en-US" sz="5400" b="1" cap="none" spc="0" dirty="0" smtClean="0">
                <a:ln w="6350" cmpd="sng">
                  <a:solidFill>
                    <a:schemeClr val="tx1"/>
                  </a:solidFill>
                  <a:prstDash val="solid"/>
                </a:ln>
                <a:solidFill>
                  <a:srgbClr val="FFC000"/>
                </a:solidFill>
                <a:effectLst>
                  <a:outerShdw blurRad="41275" dist="12700" dir="12000000" algn="tl" rotWithShape="0">
                    <a:srgbClr val="000000">
                      <a:alpha val="40000"/>
                    </a:srgbClr>
                  </a:outerShdw>
                </a:effectLst>
              </a:rPr>
              <a:t>ife in</a:t>
            </a:r>
          </a:p>
          <a:p>
            <a:pPr algn="ctr"/>
            <a:r>
              <a:rPr lang="en-US" sz="5400" b="1" cap="none" spc="0" dirty="0" smtClean="0">
                <a:ln w="6350" cmpd="sng">
                  <a:solidFill>
                    <a:schemeClr val="tx1"/>
                  </a:solidFill>
                  <a:prstDash val="solid"/>
                </a:ln>
                <a:solidFill>
                  <a:srgbClr val="FFC000"/>
                </a:solidFill>
                <a:effectLst>
                  <a:outerShdw blurRad="41275" dist="12700" dir="12000000" algn="tl" rotWithShape="0">
                    <a:srgbClr val="000000">
                      <a:alpha val="40000"/>
                    </a:srgbClr>
                  </a:outerShdw>
                </a:effectLst>
              </a:rPr>
              <a:t> prison</a:t>
            </a:r>
            <a:endParaRPr lang="en-US" sz="5400" b="1" cap="none" spc="0" dirty="0">
              <a:ln w="6350" cmpd="sng">
                <a:solidFill>
                  <a:schemeClr val="tx1"/>
                </a:solidFill>
                <a:prstDash val="solid"/>
              </a:ln>
              <a:solidFill>
                <a:srgbClr val="FFC000"/>
              </a:solidFill>
              <a:effectLst>
                <a:outerShdw blurRad="41275" dist="12700" dir="12000000" algn="tl" rotWithShape="0">
                  <a:srgbClr val="000000">
                    <a:alpha val="40000"/>
                  </a:srgbClr>
                </a:outerShdw>
              </a:effectLst>
            </a:endParaRPr>
          </a:p>
        </p:txBody>
      </p:sp>
      <p:sp>
        <p:nvSpPr>
          <p:cNvPr id="17" name="Rectangle 16"/>
          <p:cNvSpPr/>
          <p:nvPr/>
        </p:nvSpPr>
        <p:spPr>
          <a:xfrm>
            <a:off x="685800" y="6619311"/>
            <a:ext cx="4572000" cy="230832"/>
          </a:xfrm>
          <a:prstGeom prst="rect">
            <a:avLst/>
          </a:prstGeom>
        </p:spPr>
        <p:txBody>
          <a:bodyPr>
            <a:spAutoFit/>
          </a:bodyPr>
          <a:lstStyle/>
          <a:p>
            <a:pPr algn="ctr"/>
            <a:r>
              <a:rPr lang="en-US" sz="900" dirty="0"/>
              <a:t>http://www.hassanngeze.s5.com/images/hassan_ngeze.gif</a:t>
            </a:r>
          </a:p>
        </p:txBody>
      </p:sp>
      <p:pic>
        <p:nvPicPr>
          <p:cNvPr id="4110" name="Picture 14" descr="http://aphs.worldnomads.com/justinecutler/28724/Radio.jpg"/>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2190812" y="2514600"/>
            <a:ext cx="1893723" cy="1552823"/>
          </a:xfrm>
          <a:prstGeom prst="rect">
            <a:avLst/>
          </a:prstGeom>
          <a:noFill/>
          <a:extLst>
            <a:ext uri="{909E8E84-426E-40DD-AFC4-6F175D3DCCD1}">
              <a14:hiddenFill xmlns:a14="http://schemas.microsoft.com/office/drawing/2010/main">
                <a:solidFill>
                  <a:srgbClr val="FFFFFF"/>
                </a:solidFill>
              </a14:hiddenFill>
            </a:ext>
          </a:extLst>
        </p:spPr>
      </p:pic>
      <p:sp>
        <p:nvSpPr>
          <p:cNvPr id="31" name="Rectangle 30"/>
          <p:cNvSpPr/>
          <p:nvPr/>
        </p:nvSpPr>
        <p:spPr>
          <a:xfrm rot="875794">
            <a:off x="2600225" y="2842011"/>
            <a:ext cx="1372893" cy="1505085"/>
          </a:xfrm>
          <a:prstGeom prst="rect">
            <a:avLst/>
          </a:prstGeom>
          <a:noFill/>
        </p:spPr>
        <p:txBody>
          <a:bodyPr wrap="none" lIns="91440" tIns="45720" rIns="91440" bIns="45720">
            <a:prstTxWarp prst="textSlantUp">
              <a:avLst/>
            </a:prstTxWarp>
            <a:spAutoFit/>
          </a:bodyPr>
          <a:lstStyle/>
          <a:p>
            <a:pPr algn="ctr"/>
            <a:r>
              <a:rPr lang="en-US" sz="5400" b="1" dirty="0">
                <a:ln w="6350" cmpd="sng">
                  <a:solidFill>
                    <a:schemeClr val="tx1"/>
                  </a:solidFill>
                  <a:prstDash val="solid"/>
                </a:ln>
                <a:solidFill>
                  <a:srgbClr val="FF9933"/>
                </a:solidFill>
                <a:effectLst>
                  <a:outerShdw blurRad="41275" dist="12700" dir="12000000" algn="tl" rotWithShape="0">
                    <a:srgbClr val="000000">
                      <a:alpha val="40000"/>
                    </a:srgbClr>
                  </a:outerShdw>
                </a:effectLst>
              </a:rPr>
              <a:t>l</a:t>
            </a:r>
            <a:r>
              <a:rPr lang="en-US" sz="5400" b="1" cap="none" spc="0" dirty="0" smtClean="0">
                <a:ln w="6350" cmpd="sng">
                  <a:solidFill>
                    <a:schemeClr val="tx1"/>
                  </a:solidFill>
                  <a:prstDash val="solid"/>
                </a:ln>
                <a:solidFill>
                  <a:srgbClr val="FF9933"/>
                </a:solidFill>
                <a:effectLst>
                  <a:outerShdw blurRad="41275" dist="12700" dir="12000000" algn="tl" rotWithShape="0">
                    <a:srgbClr val="000000">
                      <a:alpha val="40000"/>
                    </a:srgbClr>
                  </a:outerShdw>
                </a:effectLst>
              </a:rPr>
              <a:t>ife in</a:t>
            </a:r>
          </a:p>
          <a:p>
            <a:pPr algn="ctr"/>
            <a:r>
              <a:rPr lang="en-US" sz="5400" b="1" cap="none" spc="0" dirty="0" smtClean="0">
                <a:ln w="6350" cmpd="sng">
                  <a:solidFill>
                    <a:schemeClr val="tx1"/>
                  </a:solidFill>
                  <a:prstDash val="solid"/>
                </a:ln>
                <a:solidFill>
                  <a:srgbClr val="FF9933"/>
                </a:solidFill>
                <a:effectLst>
                  <a:outerShdw blurRad="41275" dist="12700" dir="12000000" algn="tl" rotWithShape="0">
                    <a:srgbClr val="000000">
                      <a:alpha val="40000"/>
                    </a:srgbClr>
                  </a:outerShdw>
                </a:effectLst>
              </a:rPr>
              <a:t> prison</a:t>
            </a:r>
            <a:endParaRPr lang="en-US" sz="5400" b="1" cap="none" spc="0" dirty="0">
              <a:ln w="6350" cmpd="sng">
                <a:solidFill>
                  <a:schemeClr val="tx1"/>
                </a:solidFill>
                <a:prstDash val="solid"/>
              </a:ln>
              <a:solidFill>
                <a:srgbClr val="FF9933"/>
              </a:solidFill>
              <a:effectLst>
                <a:outerShdw blurRad="41275" dist="12700" dir="12000000" algn="tl" rotWithShape="0">
                  <a:srgbClr val="000000">
                    <a:alpha val="40000"/>
                  </a:srgbClr>
                </a:outerShdw>
              </a:effectLst>
            </a:endParaRPr>
          </a:p>
        </p:txBody>
      </p:sp>
      <p:sp>
        <p:nvSpPr>
          <p:cNvPr id="18" name="Rectangle 17"/>
          <p:cNvSpPr/>
          <p:nvPr/>
        </p:nvSpPr>
        <p:spPr>
          <a:xfrm rot="5400000">
            <a:off x="4608984" y="2419504"/>
            <a:ext cx="4572000" cy="230832"/>
          </a:xfrm>
          <a:prstGeom prst="rect">
            <a:avLst/>
          </a:prstGeom>
        </p:spPr>
        <p:txBody>
          <a:bodyPr>
            <a:spAutoFit/>
          </a:bodyPr>
          <a:lstStyle/>
          <a:p>
            <a:r>
              <a:rPr lang="en-US" sz="900" dirty="0"/>
              <a:t>http://journals.worldnomads.com/justinecutler/story/73238/Rwanda/Up-to-the-Genocide</a:t>
            </a:r>
          </a:p>
        </p:txBody>
      </p:sp>
      <p:pic>
        <p:nvPicPr>
          <p:cNvPr id="4112" name="Picture 16" descr="http://graphics8.nytimes.com/images/2006/12/14/world/450_rwanda_1.jpg"/>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240700" y="4114800"/>
            <a:ext cx="1769700" cy="2544297"/>
          </a:xfrm>
          <a:prstGeom prst="rect">
            <a:avLst/>
          </a:prstGeom>
          <a:noFill/>
          <a:extLst>
            <a:ext uri="{909E8E84-426E-40DD-AFC4-6F175D3DCCD1}">
              <a14:hiddenFill xmlns:a14="http://schemas.microsoft.com/office/drawing/2010/main">
                <a:solidFill>
                  <a:srgbClr val="FFFFFF"/>
                </a:solidFill>
              </a14:hiddenFill>
            </a:ext>
          </a:extLst>
        </p:spPr>
      </p:pic>
      <p:sp>
        <p:nvSpPr>
          <p:cNvPr id="35" name="Rectangle 34"/>
          <p:cNvSpPr/>
          <p:nvPr/>
        </p:nvSpPr>
        <p:spPr>
          <a:xfrm>
            <a:off x="5436038" y="5900057"/>
            <a:ext cx="1498162" cy="586155"/>
          </a:xfrm>
          <a:prstGeom prst="rect">
            <a:avLst/>
          </a:prstGeom>
          <a:noFill/>
        </p:spPr>
        <p:txBody>
          <a:bodyPr wrap="none" lIns="91440" tIns="45720" rIns="91440" bIns="45720">
            <a:prstTxWarp prst="textSlantUp">
              <a:avLst/>
            </a:prstTxWarp>
            <a:spAutoFit/>
          </a:bodyPr>
          <a:lstStyle/>
          <a:p>
            <a:pPr algn="ctr"/>
            <a:r>
              <a:rPr lang="en-US" sz="5400" b="1" dirty="0" smtClean="0">
                <a:ln w="6350" cmpd="sng">
                  <a:solidFill>
                    <a:schemeClr val="tx1"/>
                  </a:solidFill>
                  <a:prstDash val="solid"/>
                </a:ln>
                <a:solidFill>
                  <a:srgbClr val="FF9933"/>
                </a:solidFill>
                <a:effectLst>
                  <a:outerShdw blurRad="41275" dist="12700" dir="12000000" algn="tl" rotWithShape="0">
                    <a:srgbClr val="000000">
                      <a:alpha val="40000"/>
                    </a:srgbClr>
                  </a:outerShdw>
                </a:effectLst>
              </a:rPr>
              <a:t>15 years</a:t>
            </a:r>
            <a:endParaRPr lang="en-US" sz="5400" b="1" cap="none" spc="0" dirty="0">
              <a:ln w="6350" cmpd="sng">
                <a:solidFill>
                  <a:schemeClr val="tx1"/>
                </a:solidFill>
                <a:prstDash val="solid"/>
              </a:ln>
              <a:solidFill>
                <a:srgbClr val="FF9933"/>
              </a:solidFill>
              <a:effectLst>
                <a:outerShdw blurRad="41275" dist="12700" dir="12000000" algn="tl" rotWithShape="0">
                  <a:srgbClr val="000000">
                    <a:alpha val="40000"/>
                  </a:srgbClr>
                </a:outerShdw>
              </a:effectLst>
            </a:endParaRPr>
          </a:p>
        </p:txBody>
      </p:sp>
      <p:sp>
        <p:nvSpPr>
          <p:cNvPr id="20" name="Rectangle 19"/>
          <p:cNvSpPr/>
          <p:nvPr/>
        </p:nvSpPr>
        <p:spPr>
          <a:xfrm>
            <a:off x="4247928" y="0"/>
            <a:ext cx="4572000" cy="230832"/>
          </a:xfrm>
          <a:prstGeom prst="rect">
            <a:avLst/>
          </a:prstGeom>
        </p:spPr>
        <p:txBody>
          <a:bodyPr>
            <a:spAutoFit/>
          </a:bodyPr>
          <a:lstStyle/>
          <a:p>
            <a:pPr algn="ctr"/>
            <a:r>
              <a:rPr lang="en-US" sz="900" dirty="0"/>
              <a:t>http://www.nytimes.com/2006/12/14/world/africa/14rwanda.html?_r=0</a:t>
            </a:r>
          </a:p>
        </p:txBody>
      </p:sp>
      <p:pic>
        <p:nvPicPr>
          <p:cNvPr id="4113" name="Picture 17"/>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2400" y="473556"/>
            <a:ext cx="1905000" cy="30467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657600" y="5704281"/>
            <a:ext cx="1414577" cy="854045"/>
          </a:xfrm>
          <a:prstGeom prst="rect">
            <a:avLst/>
          </a:prstGeom>
          <a:noFill/>
        </p:spPr>
        <p:txBody>
          <a:bodyPr wrap="none" lIns="91440" tIns="45720" rIns="91440" bIns="45720">
            <a:prstTxWarp prst="textSlantUp">
              <a:avLst/>
            </a:prstTxWarp>
            <a:spAutoFit/>
          </a:bodyPr>
          <a:lstStyle/>
          <a:p>
            <a:pPr algn="ctr"/>
            <a:r>
              <a:rPr lang="en-US" sz="5400" b="1" dirty="0" smtClean="0">
                <a:ln w="6350" cmpd="sng">
                  <a:solidFill>
                    <a:schemeClr val="tx1"/>
                  </a:solidFill>
                  <a:prstDash val="solid"/>
                </a:ln>
                <a:solidFill>
                  <a:srgbClr val="FF9933"/>
                </a:solidFill>
                <a:effectLst>
                  <a:outerShdw blurRad="41275" dist="12700" dir="12000000" algn="tl" rotWithShape="0">
                    <a:srgbClr val="000000">
                      <a:alpha val="40000"/>
                    </a:srgbClr>
                  </a:outerShdw>
                </a:effectLst>
              </a:rPr>
              <a:t>30 years</a:t>
            </a:r>
            <a:endParaRPr lang="en-US" sz="5400" b="1" cap="none" spc="0" dirty="0">
              <a:ln w="6350" cmpd="sng">
                <a:solidFill>
                  <a:schemeClr val="tx1"/>
                </a:solidFill>
                <a:prstDash val="solid"/>
              </a:ln>
              <a:solidFill>
                <a:srgbClr val="FF9933"/>
              </a:solidFill>
              <a:effectLst>
                <a:outerShdw blurRad="41275" dist="12700" dir="12000000" algn="tl" rotWithShape="0">
                  <a:srgbClr val="000000">
                    <a:alpha val="40000"/>
                  </a:srgbClr>
                </a:outerShdw>
              </a:effectLst>
            </a:endParaRPr>
          </a:p>
        </p:txBody>
      </p:sp>
      <p:sp>
        <p:nvSpPr>
          <p:cNvPr id="22" name="Rectangle 21"/>
          <p:cNvSpPr/>
          <p:nvPr/>
        </p:nvSpPr>
        <p:spPr>
          <a:xfrm rot="737156">
            <a:off x="330819" y="1687546"/>
            <a:ext cx="1645888" cy="1854080"/>
          </a:xfrm>
          <a:prstGeom prst="rect">
            <a:avLst/>
          </a:prstGeom>
          <a:noFill/>
        </p:spPr>
        <p:txBody>
          <a:bodyPr wrap="none" lIns="91440" tIns="45720" rIns="91440" bIns="45720">
            <a:prstTxWarp prst="textSlantUp">
              <a:avLst/>
            </a:prstTxWarp>
            <a:spAutoFit/>
          </a:bodyPr>
          <a:lstStyle/>
          <a:p>
            <a:pPr algn="ctr"/>
            <a:r>
              <a:rPr lang="en-US" sz="5400" b="1" dirty="0" smtClean="0">
                <a:ln w="6350" cmpd="sng">
                  <a:solidFill>
                    <a:schemeClr val="tx1"/>
                  </a:solidFill>
                  <a:prstDash val="solid"/>
                </a:ln>
                <a:solidFill>
                  <a:srgbClr val="FF9933"/>
                </a:solidFill>
                <a:effectLst>
                  <a:outerShdw blurRad="41275" dist="12700" dir="12000000" algn="tl" rotWithShape="0">
                    <a:srgbClr val="000000">
                      <a:alpha val="40000"/>
                    </a:srgbClr>
                  </a:outerShdw>
                </a:effectLst>
              </a:rPr>
              <a:t>3 l</a:t>
            </a:r>
            <a:r>
              <a:rPr lang="en-US" sz="5400" b="1" cap="none" spc="0" dirty="0" smtClean="0">
                <a:ln w="6350" cmpd="sng">
                  <a:solidFill>
                    <a:schemeClr val="tx1"/>
                  </a:solidFill>
                  <a:prstDash val="solid"/>
                </a:ln>
                <a:solidFill>
                  <a:srgbClr val="FF9933"/>
                </a:solidFill>
                <a:effectLst>
                  <a:outerShdw blurRad="41275" dist="12700" dir="12000000" algn="tl" rotWithShape="0">
                    <a:srgbClr val="000000">
                      <a:alpha val="40000"/>
                    </a:srgbClr>
                  </a:outerShdw>
                </a:effectLst>
              </a:rPr>
              <a:t>ife </a:t>
            </a:r>
          </a:p>
          <a:p>
            <a:pPr algn="ctr"/>
            <a:r>
              <a:rPr lang="en-US" sz="5400" b="1" cap="none" spc="0" dirty="0" smtClean="0">
                <a:ln w="6350" cmpd="sng">
                  <a:solidFill>
                    <a:schemeClr val="tx1"/>
                  </a:solidFill>
                  <a:prstDash val="solid"/>
                </a:ln>
                <a:solidFill>
                  <a:srgbClr val="FF9933"/>
                </a:solidFill>
                <a:effectLst>
                  <a:outerShdw blurRad="41275" dist="12700" dir="12000000" algn="tl" rotWithShape="0">
                    <a:srgbClr val="000000">
                      <a:alpha val="40000"/>
                    </a:srgbClr>
                  </a:outerShdw>
                </a:effectLst>
              </a:rPr>
              <a:t>sentences</a:t>
            </a:r>
            <a:endParaRPr lang="en-US" sz="5400" b="1" cap="none" spc="0" dirty="0">
              <a:ln w="6350" cmpd="sng">
                <a:solidFill>
                  <a:schemeClr val="tx1"/>
                </a:solidFill>
                <a:prstDash val="solid"/>
              </a:ln>
              <a:solidFill>
                <a:srgbClr val="FF9933"/>
              </a:solidFill>
              <a:effectLst>
                <a:outerShdw blurRad="41275" dist="12700" dir="12000000" algn="tl" rotWithShape="0">
                  <a:srgbClr val="000000">
                    <a:alpha val="40000"/>
                  </a:srgbClr>
                </a:outerShdw>
              </a:effectLst>
            </a:endParaRPr>
          </a:p>
        </p:txBody>
      </p:sp>
      <p:pic>
        <p:nvPicPr>
          <p:cNvPr id="38" name="Picture 4"/>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flipH="1">
            <a:off x="6975105" y="110364"/>
            <a:ext cx="1864095" cy="3597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9" name="Rectangle 38"/>
          <p:cNvSpPr/>
          <p:nvPr/>
        </p:nvSpPr>
        <p:spPr>
          <a:xfrm>
            <a:off x="7086600" y="2272490"/>
            <a:ext cx="1604576" cy="918749"/>
          </a:xfrm>
          <a:prstGeom prst="rect">
            <a:avLst/>
          </a:prstGeom>
          <a:noFill/>
        </p:spPr>
        <p:txBody>
          <a:bodyPr wrap="none" lIns="91440" tIns="45720" rIns="91440" bIns="45720">
            <a:prstTxWarp prst="textSlantUp">
              <a:avLst/>
            </a:prstTxWarp>
            <a:spAutoFit/>
          </a:bodyPr>
          <a:lstStyle/>
          <a:p>
            <a:pPr algn="ctr"/>
            <a:r>
              <a:rPr lang="en-US" sz="5400" b="1" dirty="0" smtClean="0">
                <a:ln w="6350" cmpd="sng">
                  <a:solidFill>
                    <a:schemeClr val="tx1"/>
                  </a:solidFill>
                  <a:prstDash val="solid"/>
                </a:ln>
                <a:solidFill>
                  <a:srgbClr val="FF9933"/>
                </a:solidFill>
                <a:effectLst>
                  <a:outerShdw blurRad="41275" dist="12700" dir="12000000" algn="tl" rotWithShape="0">
                    <a:srgbClr val="000000">
                      <a:alpha val="40000"/>
                    </a:srgbClr>
                  </a:outerShdw>
                </a:effectLst>
              </a:rPr>
              <a:t>executed</a:t>
            </a:r>
            <a:endParaRPr lang="en-US" sz="5400" b="1" cap="none" spc="0" dirty="0">
              <a:ln w="6350" cmpd="sng">
                <a:solidFill>
                  <a:schemeClr val="tx1"/>
                </a:solidFill>
                <a:prstDash val="solid"/>
              </a:ln>
              <a:solidFill>
                <a:srgbClr val="FF9933"/>
              </a:solidFill>
              <a:effectLst>
                <a:outerShdw blurRad="41275" dist="12700" dir="12000000" algn="tl" rotWithShape="0">
                  <a:srgbClr val="000000">
                    <a:alpha val="40000"/>
                  </a:srgbClr>
                </a:outerShdw>
              </a:effectLst>
            </a:endParaRPr>
          </a:p>
        </p:txBody>
      </p:sp>
      <p:sp>
        <p:nvSpPr>
          <p:cNvPr id="40" name="Rectangle 39"/>
          <p:cNvSpPr/>
          <p:nvPr/>
        </p:nvSpPr>
        <p:spPr>
          <a:xfrm rot="5400000">
            <a:off x="6762528" y="2137974"/>
            <a:ext cx="4572000" cy="230832"/>
          </a:xfrm>
          <a:prstGeom prst="rect">
            <a:avLst/>
          </a:prstGeom>
        </p:spPr>
        <p:txBody>
          <a:bodyPr>
            <a:spAutoFit/>
          </a:bodyPr>
          <a:lstStyle/>
          <a:p>
            <a:r>
              <a:rPr lang="en-US" sz="900" dirty="0"/>
              <a:t>http://www.abayezuwiti.com/Christus%20Voeux.htm</a:t>
            </a:r>
          </a:p>
        </p:txBody>
      </p:sp>
      <p:pic>
        <p:nvPicPr>
          <p:cNvPr id="41" name="Picture 2" descr="http://www.rwamucyo.com/uploads/RTEmagicC_Karamira-Froduald1.jpg.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flipH="1">
            <a:off x="2514600" y="321641"/>
            <a:ext cx="1556209" cy="1962177"/>
          </a:xfrm>
          <a:prstGeom prst="rect">
            <a:avLst/>
          </a:prstGeom>
          <a:noFill/>
          <a:extLst>
            <a:ext uri="{909E8E84-426E-40DD-AFC4-6F175D3DCCD1}">
              <a14:hiddenFill xmlns:a14="http://schemas.microsoft.com/office/drawing/2010/main">
                <a:solidFill>
                  <a:srgbClr val="FFFFFF"/>
                </a:solidFill>
              </a14:hiddenFill>
            </a:ext>
          </a:extLst>
        </p:spPr>
      </p:pic>
      <p:sp>
        <p:nvSpPr>
          <p:cNvPr id="42" name="Rectangle 41"/>
          <p:cNvSpPr/>
          <p:nvPr/>
        </p:nvSpPr>
        <p:spPr>
          <a:xfrm>
            <a:off x="2590800" y="1533663"/>
            <a:ext cx="1363914" cy="738828"/>
          </a:xfrm>
          <a:prstGeom prst="rect">
            <a:avLst/>
          </a:prstGeom>
          <a:noFill/>
        </p:spPr>
        <p:txBody>
          <a:bodyPr wrap="none" lIns="91440" tIns="45720" rIns="91440" bIns="45720">
            <a:prstTxWarp prst="textSlantUp">
              <a:avLst/>
            </a:prstTxWarp>
            <a:spAutoFit/>
          </a:bodyPr>
          <a:lstStyle/>
          <a:p>
            <a:pPr algn="ctr"/>
            <a:r>
              <a:rPr lang="en-US" sz="5400" b="1" dirty="0" smtClean="0">
                <a:ln w="6350" cmpd="sng">
                  <a:solidFill>
                    <a:schemeClr val="tx1"/>
                  </a:solidFill>
                  <a:prstDash val="solid"/>
                </a:ln>
                <a:solidFill>
                  <a:srgbClr val="FF9933"/>
                </a:solidFill>
                <a:effectLst>
                  <a:outerShdw blurRad="41275" dist="12700" dir="12000000" algn="tl" rotWithShape="0">
                    <a:srgbClr val="000000">
                      <a:alpha val="40000"/>
                    </a:srgbClr>
                  </a:outerShdw>
                </a:effectLst>
              </a:rPr>
              <a:t>executed</a:t>
            </a:r>
            <a:endParaRPr lang="en-US" sz="5400" b="1" cap="none" spc="0" dirty="0">
              <a:ln w="6350" cmpd="sng">
                <a:solidFill>
                  <a:schemeClr val="tx1"/>
                </a:solidFill>
                <a:prstDash val="solid"/>
              </a:ln>
              <a:solidFill>
                <a:srgbClr val="FF9933"/>
              </a:solidFill>
              <a:effectLst>
                <a:outerShdw blurRad="41275" dist="12700" dir="12000000" algn="tl" rotWithShape="0">
                  <a:srgbClr val="000000">
                    <a:alpha val="40000"/>
                  </a:srgbClr>
                </a:outerShdw>
              </a:effectLst>
            </a:endParaRPr>
          </a:p>
        </p:txBody>
      </p:sp>
    </p:spTree>
    <p:extLst>
      <p:ext uri="{BB962C8B-B14F-4D97-AF65-F5344CB8AC3E}">
        <p14:creationId xmlns:p14="http://schemas.microsoft.com/office/powerpoint/2010/main" val="3800998468"/>
      </p:ext>
    </p:extLst>
  </p:cSld>
  <p:clrMapOvr>
    <a:masterClrMapping/>
  </p:clrMapOvr>
  <p:transition>
    <p:fad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1510</TotalTime>
  <Words>696</Words>
  <Application>Microsoft Office PowerPoint</Application>
  <PresentationFormat>On-screen Show (4:3)</PresentationFormat>
  <Paragraphs>115</Paragraphs>
  <Slides>17</Slides>
  <Notes>5</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Elemental</vt:lpstr>
      <vt:lpstr>Rwanda:  Background Information</vt:lpstr>
      <vt:lpstr>In April 1994, Hutus in Rwanda began killing Tutsi men, women, &amp; children. This lasted 3 months. </vt:lpstr>
      <vt:lpstr>In Rwanda, over 95% of people are ethnically Hutu or Tutsi</vt:lpstr>
      <vt:lpstr>By the end of the murders, almost one million Tutsis were dead.  Three-fourths of the Tutsis in Rwanda were dead.</vt:lpstr>
      <vt:lpstr>PowerPoint Presentation</vt:lpstr>
      <vt:lpstr>Why? How? Whose fault?</vt:lpstr>
      <vt:lpstr>22 executed by Rwanda      government 92 charged in      International Criminal      Court      33 in prison now       11 completed prison time       17 appealing conviction thousands convicted      through community      courts</vt:lpstr>
      <vt:lpstr>Trials for that many people take too long.  Most have been released.  But leaders were not released.</vt:lpstr>
      <vt:lpstr>PowerPoint Presentation</vt:lpstr>
      <vt:lpstr>The International Criminal Court has charged 92 people. But 92 people can’t murder 1,000,000 people.</vt:lpstr>
      <vt:lpstr>Your assignment:</vt:lpstr>
      <vt:lpstr>Ranking Time</vt:lpstr>
      <vt:lpstr>So who was mainly to blame?</vt:lpstr>
      <vt:lpstr>Rwanda media</vt:lpstr>
      <vt:lpstr>posting their team’s decision</vt:lpstr>
      <vt:lpstr>teams’ decisions</vt:lpstr>
      <vt:lpstr>final decision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jhall</dc:creator>
  <cp:lastModifiedBy>SummerNeel</cp:lastModifiedBy>
  <cp:revision>72</cp:revision>
  <dcterms:created xsi:type="dcterms:W3CDTF">2012-10-01T00:37:28Z</dcterms:created>
  <dcterms:modified xsi:type="dcterms:W3CDTF">2014-01-26T23:45:55Z</dcterms:modified>
</cp:coreProperties>
</file>