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8" r:id="rId3"/>
    <p:sldId id="257" r:id="rId4"/>
    <p:sldId id="262" r:id="rId5"/>
    <p:sldId id="272" r:id="rId6"/>
    <p:sldId id="263" r:id="rId7"/>
    <p:sldId id="264" r:id="rId8"/>
    <p:sldId id="259" r:id="rId9"/>
    <p:sldId id="265" r:id="rId10"/>
    <p:sldId id="260" r:id="rId11"/>
    <p:sldId id="261" r:id="rId12"/>
    <p:sldId id="273" r:id="rId13"/>
    <p:sldId id="266" r:id="rId14"/>
    <p:sldId id="267" r:id="rId15"/>
    <p:sldId id="269" r:id="rId16"/>
    <p:sldId id="270" r:id="rId17"/>
    <p:sldId id="276" r:id="rId18"/>
    <p:sldId id="277" r:id="rId19"/>
    <p:sldId id="274" r:id="rId20"/>
    <p:sldId id="275" r:id="rId21"/>
    <p:sldId id="280" r:id="rId22"/>
    <p:sldId id="27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7034" autoAdjust="0"/>
  </p:normalViewPr>
  <p:slideViewPr>
    <p:cSldViewPr snapToGrid="0">
      <p:cViewPr varScale="1">
        <p:scale>
          <a:sx n="49" d="100"/>
          <a:sy n="49" d="100"/>
        </p:scale>
        <p:origin x="3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BA899-3B06-42BE-99AD-133060A2CB9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64D2BEBE-DEB4-45BA-AE0C-56159BCED249}">
      <dgm:prSet phldrT="[Text]"/>
      <dgm:spPr/>
      <dgm:t>
        <a:bodyPr/>
        <a:lstStyle/>
        <a:p>
          <a:r>
            <a:rPr lang="en-US" dirty="0" smtClean="0"/>
            <a:t>PEACE</a:t>
          </a:r>
          <a:endParaRPr lang="en-US" dirty="0"/>
        </a:p>
      </dgm:t>
    </dgm:pt>
    <dgm:pt modelId="{B5DBABA9-5EB3-4035-8261-F2290C0C8005}" type="parTrans" cxnId="{458DC329-C162-41E4-8DD9-DF923EC66AE0}">
      <dgm:prSet/>
      <dgm:spPr/>
      <dgm:t>
        <a:bodyPr/>
        <a:lstStyle/>
        <a:p>
          <a:endParaRPr lang="en-US"/>
        </a:p>
      </dgm:t>
    </dgm:pt>
    <dgm:pt modelId="{470FDFF9-E066-4353-BADA-E329918C01E3}" type="sibTrans" cxnId="{458DC329-C162-41E4-8DD9-DF923EC66AE0}">
      <dgm:prSet/>
      <dgm:spPr/>
      <dgm:t>
        <a:bodyPr/>
        <a:lstStyle/>
        <a:p>
          <a:endParaRPr lang="en-US"/>
        </a:p>
      </dgm:t>
    </dgm:pt>
    <dgm:pt modelId="{2A4CF602-A204-4375-B5BF-963EA31939FF}">
      <dgm:prSet phldrT="[Text]"/>
      <dgm:spPr/>
      <dgm:t>
        <a:bodyPr/>
        <a:lstStyle/>
        <a:p>
          <a:r>
            <a:rPr lang="en-US" dirty="0" smtClean="0"/>
            <a:t>SECURITY</a:t>
          </a:r>
          <a:endParaRPr lang="en-US" dirty="0"/>
        </a:p>
      </dgm:t>
    </dgm:pt>
    <dgm:pt modelId="{C5D48E76-10B4-4918-9AB2-2A37254FB8CE}" type="parTrans" cxnId="{213B7404-E388-48D1-9DDC-3A3DDEEAA520}">
      <dgm:prSet/>
      <dgm:spPr/>
      <dgm:t>
        <a:bodyPr/>
        <a:lstStyle/>
        <a:p>
          <a:endParaRPr lang="en-US"/>
        </a:p>
      </dgm:t>
    </dgm:pt>
    <dgm:pt modelId="{09423F9E-C404-473F-87E0-4360DF581A36}" type="sibTrans" cxnId="{213B7404-E388-48D1-9DDC-3A3DDEEAA520}">
      <dgm:prSet/>
      <dgm:spPr/>
      <dgm:t>
        <a:bodyPr/>
        <a:lstStyle/>
        <a:p>
          <a:endParaRPr lang="en-US"/>
        </a:p>
      </dgm:t>
    </dgm:pt>
    <dgm:pt modelId="{181484BA-7132-4671-99F2-CC64D6BF3E45}">
      <dgm:prSet phldrT="[Text]"/>
      <dgm:spPr/>
      <dgm:t>
        <a:bodyPr/>
        <a:lstStyle/>
        <a:p>
          <a:r>
            <a:rPr lang="en-US" dirty="0" smtClean="0"/>
            <a:t>REFUGEE</a:t>
          </a:r>
          <a:endParaRPr lang="en-US" dirty="0"/>
        </a:p>
      </dgm:t>
    </dgm:pt>
    <dgm:pt modelId="{AC5EA6D3-C3C9-4F19-9842-1AF99D1297AE}" type="parTrans" cxnId="{018675D9-6254-4145-B628-50D5A855088A}">
      <dgm:prSet/>
      <dgm:spPr/>
      <dgm:t>
        <a:bodyPr/>
        <a:lstStyle/>
        <a:p>
          <a:endParaRPr lang="en-US"/>
        </a:p>
      </dgm:t>
    </dgm:pt>
    <dgm:pt modelId="{D08C6946-1E26-4CAA-BEAC-228CB14FD144}" type="sibTrans" cxnId="{018675D9-6254-4145-B628-50D5A855088A}">
      <dgm:prSet/>
      <dgm:spPr/>
      <dgm:t>
        <a:bodyPr/>
        <a:lstStyle/>
        <a:p>
          <a:endParaRPr lang="en-US"/>
        </a:p>
      </dgm:t>
    </dgm:pt>
    <dgm:pt modelId="{30BC6ECD-9DE4-432D-B20B-94FDB604921C}">
      <dgm:prSet phldrT="[Text]"/>
      <dgm:spPr/>
      <dgm:t>
        <a:bodyPr/>
        <a:lstStyle/>
        <a:p>
          <a:r>
            <a:rPr lang="en-US" dirty="0" smtClean="0"/>
            <a:t>GOVERN</a:t>
          </a:r>
          <a:endParaRPr lang="en-US" dirty="0"/>
        </a:p>
      </dgm:t>
    </dgm:pt>
    <dgm:pt modelId="{A94815B3-208F-4912-8DBF-1D91622340B1}" type="parTrans" cxnId="{879923F5-ED57-47F1-A4B7-AFF14B959BA3}">
      <dgm:prSet/>
      <dgm:spPr/>
      <dgm:t>
        <a:bodyPr/>
        <a:lstStyle/>
        <a:p>
          <a:endParaRPr lang="en-US"/>
        </a:p>
      </dgm:t>
    </dgm:pt>
    <dgm:pt modelId="{EA1A5284-EF8A-4639-9D72-0D5D7C7D29C3}" type="sibTrans" cxnId="{879923F5-ED57-47F1-A4B7-AFF14B959BA3}">
      <dgm:prSet/>
      <dgm:spPr/>
      <dgm:t>
        <a:bodyPr/>
        <a:lstStyle/>
        <a:p>
          <a:endParaRPr lang="en-US"/>
        </a:p>
      </dgm:t>
    </dgm:pt>
    <dgm:pt modelId="{1D9EE7BC-2942-4084-841A-105A74ECABF4}">
      <dgm:prSet phldrT="[Text]"/>
      <dgm:spPr/>
      <dgm:t>
        <a:bodyPr/>
        <a:lstStyle/>
        <a:p>
          <a:r>
            <a:rPr lang="en-US" dirty="0" smtClean="0"/>
            <a:t>LAND</a:t>
          </a:r>
          <a:endParaRPr lang="en-US" dirty="0"/>
        </a:p>
      </dgm:t>
    </dgm:pt>
    <dgm:pt modelId="{46C80809-3EE6-49DF-AF75-49C6A14DD140}" type="parTrans" cxnId="{56FBBC4F-13B2-4044-B443-1B3DA9D58012}">
      <dgm:prSet/>
      <dgm:spPr/>
      <dgm:t>
        <a:bodyPr/>
        <a:lstStyle/>
        <a:p>
          <a:endParaRPr lang="en-US"/>
        </a:p>
      </dgm:t>
    </dgm:pt>
    <dgm:pt modelId="{58C15CAD-E608-40F2-943A-A30C41296DB2}" type="sibTrans" cxnId="{56FBBC4F-13B2-4044-B443-1B3DA9D58012}">
      <dgm:prSet/>
      <dgm:spPr/>
      <dgm:t>
        <a:bodyPr/>
        <a:lstStyle/>
        <a:p>
          <a:endParaRPr lang="en-US"/>
        </a:p>
      </dgm:t>
    </dgm:pt>
    <dgm:pt modelId="{D3E7932F-6A8F-4A35-B4CA-2511B6353D36}" type="pres">
      <dgm:prSet presAssocID="{BABBA899-3B06-42BE-99AD-133060A2CB96}" presName="composite" presStyleCnt="0">
        <dgm:presLayoutVars>
          <dgm:chMax val="1"/>
          <dgm:dir/>
          <dgm:resizeHandles val="exact"/>
        </dgm:presLayoutVars>
      </dgm:prSet>
      <dgm:spPr/>
      <dgm:t>
        <a:bodyPr/>
        <a:lstStyle/>
        <a:p>
          <a:endParaRPr lang="en-US"/>
        </a:p>
      </dgm:t>
    </dgm:pt>
    <dgm:pt modelId="{CEF05756-12E2-4E39-8EE1-40ABE5FB1402}" type="pres">
      <dgm:prSet presAssocID="{BABBA899-3B06-42BE-99AD-133060A2CB96}" presName="radial" presStyleCnt="0">
        <dgm:presLayoutVars>
          <dgm:animLvl val="ctr"/>
        </dgm:presLayoutVars>
      </dgm:prSet>
      <dgm:spPr/>
    </dgm:pt>
    <dgm:pt modelId="{3902256B-6720-4CE4-BA4C-B75E48FC1017}" type="pres">
      <dgm:prSet presAssocID="{64D2BEBE-DEB4-45BA-AE0C-56159BCED249}" presName="centerShape" presStyleLbl="vennNode1" presStyleIdx="0" presStyleCnt="5" custScaleX="134913" custScaleY="86661"/>
      <dgm:spPr/>
      <dgm:t>
        <a:bodyPr/>
        <a:lstStyle/>
        <a:p>
          <a:endParaRPr lang="en-US"/>
        </a:p>
      </dgm:t>
    </dgm:pt>
    <dgm:pt modelId="{1861F42B-7F2D-4382-BBF7-08EB20112298}" type="pres">
      <dgm:prSet presAssocID="{2A4CF602-A204-4375-B5BF-963EA31939FF}" presName="node" presStyleLbl="vennNode1" presStyleIdx="1" presStyleCnt="5" custScaleX="221867" custScaleY="127400" custRadScaleRad="84998" custRadScaleInc="2461">
        <dgm:presLayoutVars>
          <dgm:bulletEnabled val="1"/>
        </dgm:presLayoutVars>
      </dgm:prSet>
      <dgm:spPr/>
      <dgm:t>
        <a:bodyPr/>
        <a:lstStyle/>
        <a:p>
          <a:endParaRPr lang="en-US"/>
        </a:p>
      </dgm:t>
    </dgm:pt>
    <dgm:pt modelId="{062CA1AC-328B-4772-AE1D-2F9228BA327A}" type="pres">
      <dgm:prSet presAssocID="{181484BA-7132-4671-99F2-CC64D6BF3E45}" presName="node" presStyleLbl="vennNode1" presStyleIdx="2" presStyleCnt="5" custScaleX="176443" custScaleY="122196" custRadScaleRad="128218" custRadScaleInc="733">
        <dgm:presLayoutVars>
          <dgm:bulletEnabled val="1"/>
        </dgm:presLayoutVars>
      </dgm:prSet>
      <dgm:spPr/>
      <dgm:t>
        <a:bodyPr/>
        <a:lstStyle/>
        <a:p>
          <a:endParaRPr lang="en-US"/>
        </a:p>
      </dgm:t>
    </dgm:pt>
    <dgm:pt modelId="{353C6A12-2E78-43D5-8C85-631C16A07044}" type="pres">
      <dgm:prSet presAssocID="{30BC6ECD-9DE4-432D-B20B-94FDB604921C}" presName="node" presStyleLbl="vennNode1" presStyleIdx="3" presStyleCnt="5" custScaleX="178711" custScaleY="101076" custRadScaleRad="83763" custRadScaleInc="-2845">
        <dgm:presLayoutVars>
          <dgm:bulletEnabled val="1"/>
        </dgm:presLayoutVars>
      </dgm:prSet>
      <dgm:spPr/>
      <dgm:t>
        <a:bodyPr/>
        <a:lstStyle/>
        <a:p>
          <a:endParaRPr lang="en-US"/>
        </a:p>
      </dgm:t>
    </dgm:pt>
    <dgm:pt modelId="{AB74F982-A01D-4B97-A743-05FDAD2C4E39}" type="pres">
      <dgm:prSet presAssocID="{1D9EE7BC-2942-4084-841A-105A74ECABF4}" presName="node" presStyleLbl="vennNode1" presStyleIdx="4" presStyleCnt="5" custScaleX="194582" custScaleY="114864" custRadScaleRad="133710" custRadScaleInc="-449">
        <dgm:presLayoutVars>
          <dgm:bulletEnabled val="1"/>
        </dgm:presLayoutVars>
      </dgm:prSet>
      <dgm:spPr/>
      <dgm:t>
        <a:bodyPr/>
        <a:lstStyle/>
        <a:p>
          <a:endParaRPr lang="en-US"/>
        </a:p>
      </dgm:t>
    </dgm:pt>
  </dgm:ptLst>
  <dgm:cxnLst>
    <dgm:cxn modelId="{56FBBC4F-13B2-4044-B443-1B3DA9D58012}" srcId="{64D2BEBE-DEB4-45BA-AE0C-56159BCED249}" destId="{1D9EE7BC-2942-4084-841A-105A74ECABF4}" srcOrd="3" destOrd="0" parTransId="{46C80809-3EE6-49DF-AF75-49C6A14DD140}" sibTransId="{58C15CAD-E608-40F2-943A-A30C41296DB2}"/>
    <dgm:cxn modelId="{32A3CFA6-2077-4AE1-9293-016094AB8A40}" type="presOf" srcId="{64D2BEBE-DEB4-45BA-AE0C-56159BCED249}" destId="{3902256B-6720-4CE4-BA4C-B75E48FC1017}" srcOrd="0" destOrd="0" presId="urn:microsoft.com/office/officeart/2005/8/layout/radial3"/>
    <dgm:cxn modelId="{92C849C2-E62E-4497-A70F-17F2596516D4}" type="presOf" srcId="{30BC6ECD-9DE4-432D-B20B-94FDB604921C}" destId="{353C6A12-2E78-43D5-8C85-631C16A07044}" srcOrd="0" destOrd="0" presId="urn:microsoft.com/office/officeart/2005/8/layout/radial3"/>
    <dgm:cxn modelId="{A9226AFD-AFDA-4940-A1FB-7A5070A4799F}" type="presOf" srcId="{1D9EE7BC-2942-4084-841A-105A74ECABF4}" destId="{AB74F982-A01D-4B97-A743-05FDAD2C4E39}" srcOrd="0" destOrd="0" presId="urn:microsoft.com/office/officeart/2005/8/layout/radial3"/>
    <dgm:cxn modelId="{879923F5-ED57-47F1-A4B7-AFF14B959BA3}" srcId="{64D2BEBE-DEB4-45BA-AE0C-56159BCED249}" destId="{30BC6ECD-9DE4-432D-B20B-94FDB604921C}" srcOrd="2" destOrd="0" parTransId="{A94815B3-208F-4912-8DBF-1D91622340B1}" sibTransId="{EA1A5284-EF8A-4639-9D72-0D5D7C7D29C3}"/>
    <dgm:cxn modelId="{018675D9-6254-4145-B628-50D5A855088A}" srcId="{64D2BEBE-DEB4-45BA-AE0C-56159BCED249}" destId="{181484BA-7132-4671-99F2-CC64D6BF3E45}" srcOrd="1" destOrd="0" parTransId="{AC5EA6D3-C3C9-4F19-9842-1AF99D1297AE}" sibTransId="{D08C6946-1E26-4CAA-BEAC-228CB14FD144}"/>
    <dgm:cxn modelId="{77621791-475E-4270-9F64-620B2EA0D535}" type="presOf" srcId="{2A4CF602-A204-4375-B5BF-963EA31939FF}" destId="{1861F42B-7F2D-4382-BBF7-08EB20112298}" srcOrd="0" destOrd="0" presId="urn:microsoft.com/office/officeart/2005/8/layout/radial3"/>
    <dgm:cxn modelId="{090F1008-673F-41DE-A494-9F7D13448080}" type="presOf" srcId="{BABBA899-3B06-42BE-99AD-133060A2CB96}" destId="{D3E7932F-6A8F-4A35-B4CA-2511B6353D36}" srcOrd="0" destOrd="0" presId="urn:microsoft.com/office/officeart/2005/8/layout/radial3"/>
    <dgm:cxn modelId="{213B7404-E388-48D1-9DDC-3A3DDEEAA520}" srcId="{64D2BEBE-DEB4-45BA-AE0C-56159BCED249}" destId="{2A4CF602-A204-4375-B5BF-963EA31939FF}" srcOrd="0" destOrd="0" parTransId="{C5D48E76-10B4-4918-9AB2-2A37254FB8CE}" sibTransId="{09423F9E-C404-473F-87E0-4360DF581A36}"/>
    <dgm:cxn modelId="{22D8757F-57D7-4B97-AE41-96F6753708C9}" type="presOf" srcId="{181484BA-7132-4671-99F2-CC64D6BF3E45}" destId="{062CA1AC-328B-4772-AE1D-2F9228BA327A}" srcOrd="0" destOrd="0" presId="urn:microsoft.com/office/officeart/2005/8/layout/radial3"/>
    <dgm:cxn modelId="{458DC329-C162-41E4-8DD9-DF923EC66AE0}" srcId="{BABBA899-3B06-42BE-99AD-133060A2CB96}" destId="{64D2BEBE-DEB4-45BA-AE0C-56159BCED249}" srcOrd="0" destOrd="0" parTransId="{B5DBABA9-5EB3-4035-8261-F2290C0C8005}" sibTransId="{470FDFF9-E066-4353-BADA-E329918C01E3}"/>
    <dgm:cxn modelId="{70E52008-5C24-4B46-ABAB-6455245A7941}" type="presParOf" srcId="{D3E7932F-6A8F-4A35-B4CA-2511B6353D36}" destId="{CEF05756-12E2-4E39-8EE1-40ABE5FB1402}" srcOrd="0" destOrd="0" presId="urn:microsoft.com/office/officeart/2005/8/layout/radial3"/>
    <dgm:cxn modelId="{C4FF1240-4756-40F8-A1EA-2F9FAD063742}" type="presParOf" srcId="{CEF05756-12E2-4E39-8EE1-40ABE5FB1402}" destId="{3902256B-6720-4CE4-BA4C-B75E48FC1017}" srcOrd="0" destOrd="0" presId="urn:microsoft.com/office/officeart/2005/8/layout/radial3"/>
    <dgm:cxn modelId="{58E514E0-C708-4EC1-818C-7F4C32773D9E}" type="presParOf" srcId="{CEF05756-12E2-4E39-8EE1-40ABE5FB1402}" destId="{1861F42B-7F2D-4382-BBF7-08EB20112298}" srcOrd="1" destOrd="0" presId="urn:microsoft.com/office/officeart/2005/8/layout/radial3"/>
    <dgm:cxn modelId="{16BB2154-B793-413A-82F3-9EEC7FF291FA}" type="presParOf" srcId="{CEF05756-12E2-4E39-8EE1-40ABE5FB1402}" destId="{062CA1AC-328B-4772-AE1D-2F9228BA327A}" srcOrd="2" destOrd="0" presId="urn:microsoft.com/office/officeart/2005/8/layout/radial3"/>
    <dgm:cxn modelId="{75564161-0E67-492C-8E26-319DCFB2AC18}" type="presParOf" srcId="{CEF05756-12E2-4E39-8EE1-40ABE5FB1402}" destId="{353C6A12-2E78-43D5-8C85-631C16A07044}" srcOrd="3" destOrd="0" presId="urn:microsoft.com/office/officeart/2005/8/layout/radial3"/>
    <dgm:cxn modelId="{CDE257E6-2688-4931-837D-38CAAA065ABC}" type="presParOf" srcId="{CEF05756-12E2-4E39-8EE1-40ABE5FB1402}" destId="{AB74F982-A01D-4B97-A743-05FDAD2C4E3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2256B-6720-4CE4-BA4C-B75E48FC1017}">
      <dsp:nvSpPr>
        <dsp:cNvPr id="0" name=""/>
        <dsp:cNvSpPr/>
      </dsp:nvSpPr>
      <dsp:spPr>
        <a:xfrm>
          <a:off x="3568157" y="1655803"/>
          <a:ext cx="4458796" cy="28640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PEACE</a:t>
          </a:r>
          <a:endParaRPr lang="en-US" sz="6500" kern="1200" dirty="0"/>
        </a:p>
      </dsp:txBody>
      <dsp:txXfrm>
        <a:off x="4221133" y="2075240"/>
        <a:ext cx="3152844" cy="2025221"/>
      </dsp:txXfrm>
    </dsp:sp>
    <dsp:sp modelId="{1861F42B-7F2D-4382-BBF7-08EB20112298}">
      <dsp:nvSpPr>
        <dsp:cNvPr id="0" name=""/>
        <dsp:cNvSpPr/>
      </dsp:nvSpPr>
      <dsp:spPr>
        <a:xfrm>
          <a:off x="4035113" y="207201"/>
          <a:ext cx="3666287" cy="21052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SECURITY</a:t>
          </a:r>
          <a:endParaRPr lang="en-US" sz="4100" kern="1200" dirty="0"/>
        </a:p>
      </dsp:txBody>
      <dsp:txXfrm>
        <a:off x="4572028" y="515507"/>
        <a:ext cx="2592457" cy="1488635"/>
      </dsp:txXfrm>
    </dsp:sp>
    <dsp:sp modelId="{062CA1AC-328B-4772-AE1D-2F9228BA327A}">
      <dsp:nvSpPr>
        <dsp:cNvPr id="0" name=""/>
        <dsp:cNvSpPr/>
      </dsp:nvSpPr>
      <dsp:spPr>
        <a:xfrm>
          <a:off x="7099144" y="2109998"/>
          <a:ext cx="2915669" cy="20192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REFUGEE</a:t>
          </a:r>
          <a:endParaRPr lang="en-US" sz="4100" kern="1200" dirty="0"/>
        </a:p>
      </dsp:txBody>
      <dsp:txXfrm>
        <a:off x="7526134" y="2405711"/>
        <a:ext cx="2061689" cy="1427827"/>
      </dsp:txXfrm>
    </dsp:sp>
    <dsp:sp modelId="{353C6A12-2E78-43D5-8C85-631C16A07044}">
      <dsp:nvSpPr>
        <dsp:cNvPr id="0" name=""/>
        <dsp:cNvSpPr/>
      </dsp:nvSpPr>
      <dsp:spPr>
        <a:xfrm>
          <a:off x="4401521" y="4053737"/>
          <a:ext cx="2953147" cy="1670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GOVERN</a:t>
          </a:r>
          <a:endParaRPr lang="en-US" sz="4100" kern="1200" dirty="0"/>
        </a:p>
      </dsp:txBody>
      <dsp:txXfrm>
        <a:off x="4833999" y="4298340"/>
        <a:ext cx="2088191" cy="1181045"/>
      </dsp:txXfrm>
    </dsp:sp>
    <dsp:sp modelId="{AB74F982-A01D-4B97-A743-05FDAD2C4E39}">
      <dsp:nvSpPr>
        <dsp:cNvPr id="0" name=""/>
        <dsp:cNvSpPr/>
      </dsp:nvSpPr>
      <dsp:spPr>
        <a:xfrm>
          <a:off x="1312111" y="2159101"/>
          <a:ext cx="3215410" cy="18980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kern="1200" dirty="0" smtClean="0"/>
            <a:t>LAND</a:t>
          </a:r>
          <a:endParaRPr lang="en-US" sz="4100" kern="1200" dirty="0"/>
        </a:p>
      </dsp:txBody>
      <dsp:txXfrm>
        <a:off x="1782997" y="2437070"/>
        <a:ext cx="2273638" cy="134215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420F0ED-89FB-4ECC-AB44-F6A12C07ED39}" type="datetimeFigureOut">
              <a:rPr lang="en-US" smtClean="0"/>
              <a:t>4/6/2017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BD6D9C1-77D3-4F11-8FC7-18C0CC7D6E37}" type="slidenum">
              <a:rPr lang="en-US" smtClean="0"/>
              <a:t>‹#›</a:t>
            </a:fld>
            <a:endParaRPr lang="en-US"/>
          </a:p>
        </p:txBody>
      </p:sp>
    </p:spTree>
    <p:extLst>
      <p:ext uri="{BB962C8B-B14F-4D97-AF65-F5344CB8AC3E}">
        <p14:creationId xmlns:p14="http://schemas.microsoft.com/office/powerpoint/2010/main" val="94861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FE799C-EC5E-4793-A068-E115EABEAD46}" type="datetimeFigureOut">
              <a:rPr lang="en-US" smtClean="0"/>
              <a:t>4/6/2017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08D19F-F6A0-4197-B636-DBB2FC9DC970}" type="slidenum">
              <a:rPr lang="en-US" smtClean="0"/>
              <a:t>‹#›</a:t>
            </a:fld>
            <a:endParaRPr lang="en-US"/>
          </a:p>
        </p:txBody>
      </p:sp>
    </p:spTree>
    <p:extLst>
      <p:ext uri="{BB962C8B-B14F-4D97-AF65-F5344CB8AC3E}">
        <p14:creationId xmlns:p14="http://schemas.microsoft.com/office/powerpoint/2010/main" val="409582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a:t>
            </a:fld>
            <a:endParaRPr lang="en-US"/>
          </a:p>
        </p:txBody>
      </p:sp>
    </p:spTree>
    <p:extLst>
      <p:ext uri="{BB962C8B-B14F-4D97-AF65-F5344CB8AC3E}">
        <p14:creationId xmlns:p14="http://schemas.microsoft.com/office/powerpoint/2010/main" val="357584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Ben </a:t>
            </a:r>
            <a:r>
              <a:rPr lang="en-US" dirty="0" err="1" smtClean="0"/>
              <a:t>Gurion</a:t>
            </a:r>
            <a:r>
              <a:rPr lang="en-US" dirty="0" smtClean="0"/>
              <a:t> was a war hero.</a:t>
            </a:r>
          </a:p>
          <a:p>
            <a:r>
              <a:rPr lang="en-US" dirty="0" smtClean="0"/>
              <a:t>As a Jew he was deeply religious yet he was a realist as well. </a:t>
            </a:r>
          </a:p>
          <a:p>
            <a:r>
              <a:rPr lang="en-US" dirty="0" smtClean="0"/>
              <a:t>He was so instrumental</a:t>
            </a:r>
            <a:r>
              <a:rPr lang="en-US" baseline="0" dirty="0" smtClean="0"/>
              <a:t> to the securing of land for Israel they named </a:t>
            </a:r>
            <a:r>
              <a:rPr lang="en-US" dirty="0" smtClean="0"/>
              <a:t>the major airport</a:t>
            </a:r>
            <a:r>
              <a:rPr lang="en-US" baseline="0" dirty="0" smtClean="0"/>
              <a:t> in Tel Aviv after him.</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10</a:t>
            </a:fld>
            <a:endParaRPr lang="en-US"/>
          </a:p>
        </p:txBody>
      </p:sp>
    </p:spTree>
    <p:extLst>
      <p:ext uri="{BB962C8B-B14F-4D97-AF65-F5344CB8AC3E}">
        <p14:creationId xmlns:p14="http://schemas.microsoft.com/office/powerpoint/2010/main" val="237083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defeated all of her enemies in the 1967 war. The enemies were not just the Palestinians but Egypt, Jordan, Lebanon and Syria.</a:t>
            </a:r>
          </a:p>
          <a:p>
            <a:r>
              <a:rPr lang="en-US" dirty="0" smtClean="0"/>
              <a:t>Israel has since given up the Sinai peninsula to Egypt.</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11</a:t>
            </a:fld>
            <a:endParaRPr lang="en-US"/>
          </a:p>
        </p:txBody>
      </p:sp>
    </p:spTree>
    <p:extLst>
      <p:ext uri="{BB962C8B-B14F-4D97-AF65-F5344CB8AC3E}">
        <p14:creationId xmlns:p14="http://schemas.microsoft.com/office/powerpoint/2010/main" val="42034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is still a fractured country with no clean border.</a:t>
            </a:r>
          </a:p>
          <a:p>
            <a:r>
              <a:rPr lang="en-US" dirty="0" smtClean="0"/>
              <a:t>Peace is made with Egypt</a:t>
            </a:r>
            <a:r>
              <a:rPr lang="en-US" baseline="0" dirty="0" smtClean="0"/>
              <a:t> </a:t>
            </a:r>
            <a:r>
              <a:rPr lang="en-US" dirty="0" smtClean="0"/>
              <a:t> and Jordan.</a:t>
            </a:r>
          </a:p>
          <a:p>
            <a:r>
              <a:rPr lang="en-US" dirty="0" smtClean="0"/>
              <a:t>Technically there is only a ceasefire between Syria</a:t>
            </a:r>
            <a:r>
              <a:rPr lang="en-US" baseline="0" dirty="0" smtClean="0"/>
              <a:t> and Israel on the Golan Heights.</a:t>
            </a:r>
          </a:p>
          <a:p>
            <a:r>
              <a:rPr lang="en-US" baseline="0" dirty="0" smtClean="0"/>
              <a:t>The Palestinians have autonomous areas in the Gaza Strip and West bank. What this means is that they have their own government but they still must adhere to Israeli rule. They share the Israeli currency, the </a:t>
            </a:r>
            <a:r>
              <a:rPr lang="en-US" baseline="0" dirty="0" err="1" smtClean="0"/>
              <a:t>Sheckel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12</a:t>
            </a:fld>
            <a:endParaRPr lang="en-US"/>
          </a:p>
        </p:txBody>
      </p:sp>
    </p:spTree>
    <p:extLst>
      <p:ext uri="{BB962C8B-B14F-4D97-AF65-F5344CB8AC3E}">
        <p14:creationId xmlns:p14="http://schemas.microsoft.com/office/powerpoint/2010/main" val="556629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every country has served by peacekeeping in this region.</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13</a:t>
            </a:fld>
            <a:endParaRPr lang="en-US"/>
          </a:p>
        </p:txBody>
      </p:sp>
    </p:spTree>
    <p:extLst>
      <p:ext uri="{BB962C8B-B14F-4D97-AF65-F5344CB8AC3E}">
        <p14:creationId xmlns:p14="http://schemas.microsoft.com/office/powerpoint/2010/main" val="102978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armies and Air Forces</a:t>
            </a:r>
            <a:r>
              <a:rPr lang="en-US" baseline="0" dirty="0" smtClean="0"/>
              <a:t> maintain peace between Egypt and Syria by occupying “green zones” between them and Israel.</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14</a:t>
            </a:fld>
            <a:endParaRPr lang="en-US"/>
          </a:p>
        </p:txBody>
      </p:sp>
    </p:spTree>
    <p:extLst>
      <p:ext uri="{BB962C8B-B14F-4D97-AF65-F5344CB8AC3E}">
        <p14:creationId xmlns:p14="http://schemas.microsoft.com/office/powerpoint/2010/main" val="245058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a:t>
            </a:r>
            <a:r>
              <a:rPr lang="en-US" baseline="0" dirty="0" smtClean="0"/>
              <a:t> forces are shown here serving on the Sinai peninsula.</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15</a:t>
            </a:fld>
            <a:endParaRPr lang="en-US"/>
          </a:p>
        </p:txBody>
      </p:sp>
    </p:spTree>
    <p:extLst>
      <p:ext uri="{BB962C8B-B14F-4D97-AF65-F5344CB8AC3E}">
        <p14:creationId xmlns:p14="http://schemas.microsoft.com/office/powerpoint/2010/main" val="419928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middle East remains at the center.</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16</a:t>
            </a:fld>
            <a:endParaRPr lang="en-US"/>
          </a:p>
        </p:txBody>
      </p:sp>
    </p:spTree>
    <p:extLst>
      <p:ext uri="{BB962C8B-B14F-4D97-AF65-F5344CB8AC3E}">
        <p14:creationId xmlns:p14="http://schemas.microsoft.com/office/powerpoint/2010/main" val="133951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issue of refugees can be thought</a:t>
            </a:r>
            <a:r>
              <a:rPr lang="en-US" baseline="0" dirty="0" smtClean="0"/>
              <a:t> of as a difficult problem. Their return would seriously upset the population ratios and affect voting solutions.</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17</a:t>
            </a:fld>
            <a:endParaRPr lang="en-US"/>
          </a:p>
        </p:txBody>
      </p:sp>
    </p:spTree>
    <p:extLst>
      <p:ext uri="{BB962C8B-B14F-4D97-AF65-F5344CB8AC3E}">
        <p14:creationId xmlns:p14="http://schemas.microsoft.com/office/powerpoint/2010/main" val="321022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temporary condition</a:t>
            </a:r>
            <a:r>
              <a:rPr lang="en-US" baseline="0" dirty="0" smtClean="0"/>
              <a:t> remains. The refugees do need to have a plan of return.</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18</a:t>
            </a:fld>
            <a:endParaRPr lang="en-US"/>
          </a:p>
        </p:txBody>
      </p:sp>
    </p:spTree>
    <p:extLst>
      <p:ext uri="{BB962C8B-B14F-4D97-AF65-F5344CB8AC3E}">
        <p14:creationId xmlns:p14="http://schemas.microsoft.com/office/powerpoint/2010/main" val="3115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Queen of Jordan is herself a Palestinian refugee</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19</a:t>
            </a:fld>
            <a:endParaRPr lang="en-US"/>
          </a:p>
        </p:txBody>
      </p:sp>
    </p:spTree>
    <p:extLst>
      <p:ext uri="{BB962C8B-B14F-4D97-AF65-F5344CB8AC3E}">
        <p14:creationId xmlns:p14="http://schemas.microsoft.com/office/powerpoint/2010/main" val="367409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discussed tectonic plates before, only this time it is not in the Ring of Fire.</a:t>
            </a:r>
          </a:p>
          <a:p>
            <a:r>
              <a:rPr lang="en-US" baseline="0" dirty="0" smtClean="0"/>
              <a:t>The Nubia plate represents Africa and it is folding under the Asia plate.</a:t>
            </a:r>
          </a:p>
          <a:p>
            <a:r>
              <a:rPr lang="en-US" baseline="0" dirty="0" smtClean="0"/>
              <a:t>At the bottom of this fold is the lowest place on earth.</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2</a:t>
            </a:fld>
            <a:endParaRPr lang="en-US"/>
          </a:p>
        </p:txBody>
      </p:sp>
    </p:spTree>
    <p:extLst>
      <p:ext uri="{BB962C8B-B14F-4D97-AF65-F5344CB8AC3E}">
        <p14:creationId xmlns:p14="http://schemas.microsoft.com/office/powerpoint/2010/main" val="1010648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graphic</a:t>
            </a:r>
            <a:r>
              <a:rPr lang="en-US" baseline="0" dirty="0" smtClean="0"/>
              <a:t> to simplify our discussion.</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20</a:t>
            </a:fld>
            <a:endParaRPr lang="en-US"/>
          </a:p>
        </p:txBody>
      </p:sp>
    </p:spTree>
    <p:extLst>
      <p:ext uri="{BB962C8B-B14F-4D97-AF65-F5344CB8AC3E}">
        <p14:creationId xmlns:p14="http://schemas.microsoft.com/office/powerpoint/2010/main" val="3452951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of examples to assist </a:t>
            </a:r>
            <a:r>
              <a:rPr lang="en-US" smtClean="0"/>
              <a:t>the discussion</a:t>
            </a:r>
            <a:endParaRPr lang="en-US"/>
          </a:p>
        </p:txBody>
      </p:sp>
      <p:sp>
        <p:nvSpPr>
          <p:cNvPr id="4" name="Slide Number Placeholder 3"/>
          <p:cNvSpPr>
            <a:spLocks noGrp="1"/>
          </p:cNvSpPr>
          <p:nvPr>
            <p:ph type="sldNum" sz="quarter" idx="10"/>
          </p:nvPr>
        </p:nvSpPr>
        <p:spPr/>
        <p:txBody>
          <a:bodyPr/>
          <a:lstStyle/>
          <a:p>
            <a:fld id="{AE08D19F-F6A0-4197-B636-DBB2FC9DC970}" type="slidenum">
              <a:rPr lang="en-US" smtClean="0"/>
              <a:t>21</a:t>
            </a:fld>
            <a:endParaRPr lang="en-US"/>
          </a:p>
        </p:txBody>
      </p:sp>
    </p:spTree>
    <p:extLst>
      <p:ext uri="{BB962C8B-B14F-4D97-AF65-F5344CB8AC3E}">
        <p14:creationId xmlns:p14="http://schemas.microsoft.com/office/powerpoint/2010/main" val="3266974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a discussion</a:t>
            </a:r>
            <a:r>
              <a:rPr lang="en-US" baseline="0" dirty="0" smtClean="0"/>
              <a:t> using each piece of the Venn diagram and see what they come up with.</a:t>
            </a:r>
          </a:p>
          <a:p>
            <a:r>
              <a:rPr lang="en-US" baseline="0" dirty="0" smtClean="0"/>
              <a:t>Keep things simple </a:t>
            </a:r>
            <a:r>
              <a:rPr lang="en-US" baseline="0" smtClean="0"/>
              <a:t>with concepts.</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22</a:t>
            </a:fld>
            <a:endParaRPr lang="en-US"/>
          </a:p>
        </p:txBody>
      </p:sp>
    </p:spTree>
    <p:extLst>
      <p:ext uri="{BB962C8B-B14F-4D97-AF65-F5344CB8AC3E}">
        <p14:creationId xmlns:p14="http://schemas.microsoft.com/office/powerpoint/2010/main" val="157090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 of the history.</a:t>
            </a:r>
          </a:p>
          <a:p>
            <a:r>
              <a:rPr lang="en-US" dirty="0" smtClean="0"/>
              <a:t>We will see that conflict has been present throughout the land and throughout time.</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3</a:t>
            </a:fld>
            <a:endParaRPr lang="en-US"/>
          </a:p>
        </p:txBody>
      </p:sp>
    </p:spTree>
    <p:extLst>
      <p:ext uri="{BB962C8B-B14F-4D97-AF65-F5344CB8AC3E}">
        <p14:creationId xmlns:p14="http://schemas.microsoft.com/office/powerpoint/2010/main" val="44193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Sacred Text describes the end of the flood and beginning (over)</a:t>
            </a:r>
            <a:r>
              <a:rPr lang="en-US" baseline="0" dirty="0" smtClean="0"/>
              <a:t> of mankind.</a:t>
            </a:r>
          </a:p>
          <a:p>
            <a:r>
              <a:rPr lang="en-US" baseline="0" dirty="0" smtClean="0"/>
              <a:t>Ancient texts also describe the flood in this area.</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4</a:t>
            </a:fld>
            <a:endParaRPr lang="en-US"/>
          </a:p>
        </p:txBody>
      </p:sp>
    </p:spTree>
    <p:extLst>
      <p:ext uri="{BB962C8B-B14F-4D97-AF65-F5344CB8AC3E}">
        <p14:creationId xmlns:p14="http://schemas.microsoft.com/office/powerpoint/2010/main" val="158492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Palestine</a:t>
            </a:r>
            <a:r>
              <a:rPr lang="en-US" baseline="0" dirty="0" smtClean="0"/>
              <a:t> on the West edge of the Fertile Crescent.</a:t>
            </a:r>
          </a:p>
          <a:p>
            <a:r>
              <a:rPr lang="en-US" baseline="0" dirty="0" smtClean="0"/>
              <a:t>Note also the biblical battleground.</a:t>
            </a:r>
          </a:p>
          <a:p>
            <a:r>
              <a:rPr lang="en-US" baseline="0" dirty="0" smtClean="0"/>
              <a:t>This is where the famous David and Goliath was fought.</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5</a:t>
            </a:fld>
            <a:endParaRPr lang="en-US"/>
          </a:p>
        </p:txBody>
      </p:sp>
    </p:spTree>
    <p:extLst>
      <p:ext uri="{BB962C8B-B14F-4D97-AF65-F5344CB8AC3E}">
        <p14:creationId xmlns:p14="http://schemas.microsoft.com/office/powerpoint/2010/main" val="244502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Middle East is certainly in the middle.</a:t>
            </a:r>
          </a:p>
          <a:p>
            <a:r>
              <a:rPr lang="en-US" dirty="0" smtClean="0"/>
              <a:t>I ask the students the value of being located in the center.</a:t>
            </a:r>
          </a:p>
          <a:p>
            <a:r>
              <a:rPr lang="en-US" dirty="0" smtClean="0"/>
              <a:t>This is also a good discussion for how</a:t>
            </a:r>
            <a:r>
              <a:rPr lang="en-US" baseline="0" dirty="0" smtClean="0"/>
              <a:t> the story of creation came out of the cradle of civilization in the Fertile Crescent.</a:t>
            </a:r>
          </a:p>
          <a:p>
            <a:r>
              <a:rPr lang="en-US" baseline="0" dirty="0" smtClean="0"/>
              <a:t>The epic tales of earliest civilization line up with the epic story of the Hebrew ancient text.</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6</a:t>
            </a:fld>
            <a:endParaRPr lang="en-US"/>
          </a:p>
        </p:txBody>
      </p:sp>
    </p:spTree>
    <p:extLst>
      <p:ext uri="{BB962C8B-B14F-4D97-AF65-F5344CB8AC3E}">
        <p14:creationId xmlns:p14="http://schemas.microsoft.com/office/powerpoint/2010/main" val="398692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Israel</a:t>
            </a:r>
            <a:r>
              <a:rPr lang="en-US" baseline="0" dirty="0" smtClean="0"/>
              <a:t> has a long and biblical history, it only recently gained statehood.</a:t>
            </a:r>
          </a:p>
          <a:p>
            <a:r>
              <a:rPr lang="en-US" baseline="0" dirty="0" smtClean="0"/>
              <a:t>This is important to the conflict because Israelis talk about historical rights.</a:t>
            </a:r>
          </a:p>
          <a:p>
            <a:r>
              <a:rPr lang="en-US" baseline="0" dirty="0" smtClean="0"/>
              <a:t>Palestinians also talk about historical rights</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7</a:t>
            </a:fld>
            <a:endParaRPr lang="en-US"/>
          </a:p>
        </p:txBody>
      </p:sp>
    </p:spTree>
    <p:extLst>
      <p:ext uri="{BB962C8B-B14F-4D97-AF65-F5344CB8AC3E}">
        <p14:creationId xmlns:p14="http://schemas.microsoft.com/office/powerpoint/2010/main" val="308131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British controlled Palestine</a:t>
            </a:r>
            <a:r>
              <a:rPr lang="en-US" baseline="0" dirty="0" smtClean="0"/>
              <a:t> and declared a need for a Jewish State.</a:t>
            </a:r>
          </a:p>
          <a:p>
            <a:r>
              <a:rPr lang="en-US" baseline="0" dirty="0" smtClean="0"/>
              <a:t>The United Nations agreed and formed the State.</a:t>
            </a:r>
          </a:p>
          <a:p>
            <a:r>
              <a:rPr lang="en-US" baseline="0" dirty="0" smtClean="0"/>
              <a:t>Fighting commenced and </a:t>
            </a:r>
            <a:r>
              <a:rPr lang="en-US" dirty="0" smtClean="0"/>
              <a:t>Fighting continues.</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8</a:t>
            </a:fld>
            <a:endParaRPr lang="en-US"/>
          </a:p>
        </p:txBody>
      </p:sp>
    </p:spTree>
    <p:extLst>
      <p:ext uri="{BB962C8B-B14F-4D97-AF65-F5344CB8AC3E}">
        <p14:creationId xmlns:p14="http://schemas.microsoft.com/office/powerpoint/2010/main" val="332919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enemies of Israel are not just enemies; they do not believe in Israel’s right to exist.</a:t>
            </a:r>
          </a:p>
          <a:p>
            <a:r>
              <a:rPr lang="en-US" dirty="0" smtClean="0"/>
              <a:t>Many Arab Nations shown here have publically declared that</a:t>
            </a:r>
            <a:r>
              <a:rPr lang="en-US" baseline="0" dirty="0" smtClean="0"/>
              <a:t> Israel does not have the right to exist.</a:t>
            </a:r>
          </a:p>
          <a:p>
            <a:r>
              <a:rPr lang="en-US" baseline="0" dirty="0" smtClean="0"/>
              <a:t>The substantial threat to Israel helps explain the immense importance of security and the strength of the Israeli Defense Force (IDF)</a:t>
            </a:r>
            <a:endParaRPr lang="en-US" dirty="0"/>
          </a:p>
        </p:txBody>
      </p:sp>
      <p:sp>
        <p:nvSpPr>
          <p:cNvPr id="4" name="Slide Number Placeholder 3"/>
          <p:cNvSpPr>
            <a:spLocks noGrp="1"/>
          </p:cNvSpPr>
          <p:nvPr>
            <p:ph type="sldNum" sz="quarter" idx="10"/>
          </p:nvPr>
        </p:nvSpPr>
        <p:spPr/>
        <p:txBody>
          <a:bodyPr/>
          <a:lstStyle/>
          <a:p>
            <a:fld id="{AE08D19F-F6A0-4197-B636-DBB2FC9DC970}" type="slidenum">
              <a:rPr lang="en-US" smtClean="0"/>
              <a:t>9</a:t>
            </a:fld>
            <a:endParaRPr lang="en-US"/>
          </a:p>
        </p:txBody>
      </p:sp>
    </p:spTree>
    <p:extLst>
      <p:ext uri="{BB962C8B-B14F-4D97-AF65-F5344CB8AC3E}">
        <p14:creationId xmlns:p14="http://schemas.microsoft.com/office/powerpoint/2010/main" val="111647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28FE03-867C-426D-A20E-A253EC2ED471}"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280006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8FE03-867C-426D-A20E-A253EC2ED471}"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317817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8FE03-867C-426D-A20E-A253EC2ED471}"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41895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28FE03-867C-426D-A20E-A253EC2ED471}"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3284134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28FE03-867C-426D-A20E-A253EC2ED471}"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45981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28FE03-867C-426D-A20E-A253EC2ED471}"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302697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28FE03-867C-426D-A20E-A253EC2ED471}"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114298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28FE03-867C-426D-A20E-A253EC2ED471}"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40701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8FE03-867C-426D-A20E-A253EC2ED471}"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204639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8FE03-867C-426D-A20E-A253EC2ED471}"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349798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28FE03-867C-426D-A20E-A253EC2ED471}"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90074-0EDC-43D3-B832-075C5BAD05B3}" type="slidenum">
              <a:rPr lang="en-US" smtClean="0"/>
              <a:t>‹#›</a:t>
            </a:fld>
            <a:endParaRPr lang="en-US"/>
          </a:p>
        </p:txBody>
      </p:sp>
    </p:spTree>
    <p:extLst>
      <p:ext uri="{BB962C8B-B14F-4D97-AF65-F5344CB8AC3E}">
        <p14:creationId xmlns:p14="http://schemas.microsoft.com/office/powerpoint/2010/main" val="72066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8FE03-867C-426D-A20E-A253EC2ED471}" type="datetimeFigureOut">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90074-0EDC-43D3-B832-075C5BAD05B3}" type="slidenum">
              <a:rPr lang="en-US" smtClean="0"/>
              <a:t>‹#›</a:t>
            </a:fld>
            <a:endParaRPr lang="en-US"/>
          </a:p>
        </p:txBody>
      </p:sp>
    </p:spTree>
    <p:extLst>
      <p:ext uri="{BB962C8B-B14F-4D97-AF65-F5344CB8AC3E}">
        <p14:creationId xmlns:p14="http://schemas.microsoft.com/office/powerpoint/2010/main" val="399909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ISRAELI-PALESTINIAN CONFLICT</a:t>
            </a:r>
            <a:endParaRPr lang="en-US" dirty="0"/>
          </a:p>
        </p:txBody>
      </p:sp>
      <p:sp>
        <p:nvSpPr>
          <p:cNvPr id="5" name="Subtitle 4"/>
          <p:cNvSpPr>
            <a:spLocks noGrp="1"/>
          </p:cNvSpPr>
          <p:nvPr>
            <p:ph type="subTitle" idx="1"/>
          </p:nvPr>
        </p:nvSpPr>
        <p:spPr/>
        <p:txBody>
          <a:bodyPr/>
          <a:lstStyle/>
          <a:p>
            <a:r>
              <a:rPr lang="en-US" dirty="0" smtClean="0"/>
              <a:t>UNITED NATIONS PERSPECTIVE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4201477"/>
            <a:ext cx="1905000" cy="1685925"/>
          </a:xfrm>
          <a:prstGeom prst="rect">
            <a:avLst/>
          </a:prstGeom>
        </p:spPr>
      </p:pic>
    </p:spTree>
    <p:extLst>
      <p:ext uri="{BB962C8B-B14F-4D97-AF65-F5344CB8AC3E}">
        <p14:creationId xmlns:p14="http://schemas.microsoft.com/office/powerpoint/2010/main" val="2173587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Prime Minister David Ben Gurion</a:t>
            </a:r>
            <a:endParaRPr lang="en-US" dirty="0"/>
          </a:p>
        </p:txBody>
      </p:sp>
      <p:sp>
        <p:nvSpPr>
          <p:cNvPr id="3" name="Content Placeholder 2"/>
          <p:cNvSpPr>
            <a:spLocks noGrp="1"/>
          </p:cNvSpPr>
          <p:nvPr>
            <p:ph sz="half" idx="1"/>
          </p:nvPr>
        </p:nvSpPr>
        <p:spPr/>
        <p:txBody>
          <a:bodyPr/>
          <a:lstStyle/>
          <a:p>
            <a:endParaRPr lang="en-US"/>
          </a:p>
        </p:txBody>
      </p:sp>
      <p:pic>
        <p:nvPicPr>
          <p:cNvPr id="2050" name="Picture 2" descr="https://encrypted-tbn0.gstatic.com/images?q=tbn:ANd9GcQcn3RrFwYniGROL2dr89WSln0oXk3ihbNLDS8ZGyX-rweQvuHYeOMrhjW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9272969" cy="436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1967</a:t>
            </a:r>
            <a:endParaRPr lang="en-US" dirty="0"/>
          </a:p>
        </p:txBody>
      </p:sp>
      <p:sp>
        <p:nvSpPr>
          <p:cNvPr id="2" name="Content Placeholder 1"/>
          <p:cNvSpPr>
            <a:spLocks noGrp="1"/>
          </p:cNvSpPr>
          <p:nvPr>
            <p:ph sz="half" idx="1"/>
          </p:nvPr>
        </p:nvSpPr>
        <p:spPr>
          <a:xfrm>
            <a:off x="838200" y="1825625"/>
            <a:ext cx="3599746" cy="4351338"/>
          </a:xfrm>
        </p:spPr>
        <p:txBody>
          <a:bodyPr/>
          <a:lstStyle/>
          <a:p>
            <a:r>
              <a:rPr lang="en-US" dirty="0" smtClean="0"/>
              <a:t>WAR</a:t>
            </a:r>
          </a:p>
          <a:p>
            <a:r>
              <a:rPr lang="en-US" dirty="0" smtClean="0"/>
              <a:t>Israel wins territory</a:t>
            </a:r>
          </a:p>
          <a:p>
            <a:r>
              <a:rPr lang="en-US" dirty="0" smtClean="0"/>
              <a:t>Sets up current borders</a:t>
            </a:r>
          </a:p>
          <a:p>
            <a:endParaRPr lang="en-US" dirty="0"/>
          </a:p>
        </p:txBody>
      </p:sp>
      <p:sp>
        <p:nvSpPr>
          <p:cNvPr id="3" name="Content Placeholder 2"/>
          <p:cNvSpPr>
            <a:spLocks noGrp="1"/>
          </p:cNvSpPr>
          <p:nvPr>
            <p:ph sz="half" idx="2"/>
          </p:nvPr>
        </p:nvSpPr>
        <p:spPr/>
        <p:txBody>
          <a:bodyPr/>
          <a:lstStyle/>
          <a:p>
            <a:endParaRPr lang="en-US"/>
          </a:p>
        </p:txBody>
      </p:sp>
      <p:pic>
        <p:nvPicPr>
          <p:cNvPr id="2050" name="Picture 2" descr="http://www.cnn.com/video/world/2011/05/19/dougherty.mideast.impact.cnn.640x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946" y="1825625"/>
            <a:ext cx="6915854" cy="389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46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a:t>
            </a:r>
            <a:endParaRPr lang="en-US" dirty="0"/>
          </a:p>
        </p:txBody>
      </p:sp>
      <p:sp>
        <p:nvSpPr>
          <p:cNvPr id="5" name="Content Placeholder 4"/>
          <p:cNvSpPr>
            <a:spLocks noGrp="1"/>
          </p:cNvSpPr>
          <p:nvPr>
            <p:ph sz="half" idx="1"/>
          </p:nvPr>
        </p:nvSpPr>
        <p:spPr>
          <a:xfrm>
            <a:off x="838200" y="1717993"/>
            <a:ext cx="3634194" cy="4224655"/>
          </a:xfrm>
        </p:spPr>
        <p:txBody>
          <a:bodyPr/>
          <a:lstStyle/>
          <a:p>
            <a:r>
              <a:rPr lang="en-US" dirty="0" smtClean="0"/>
              <a:t>Gaza Strip</a:t>
            </a:r>
          </a:p>
          <a:p>
            <a:r>
              <a:rPr lang="en-US" dirty="0" smtClean="0"/>
              <a:t>West Bank</a:t>
            </a:r>
          </a:p>
          <a:p>
            <a:r>
              <a:rPr lang="en-US" dirty="0" smtClean="0"/>
              <a:t>Golan Heights</a:t>
            </a:r>
            <a:endParaRPr lang="en-US" dirty="0"/>
          </a:p>
        </p:txBody>
      </p:sp>
      <p:sp>
        <p:nvSpPr>
          <p:cNvPr id="6" name="Content Placeholder 5"/>
          <p:cNvSpPr>
            <a:spLocks noGrp="1"/>
          </p:cNvSpPr>
          <p:nvPr>
            <p:ph sz="half" idx="2"/>
          </p:nvPr>
        </p:nvSpPr>
        <p:spPr/>
        <p:txBody>
          <a:bodyPr/>
          <a:lstStyle/>
          <a:p>
            <a:endParaRPr lang="en-US"/>
          </a:p>
        </p:txBody>
      </p:sp>
      <p:pic>
        <p:nvPicPr>
          <p:cNvPr id="1026" name="Picture 2" descr="http://www.wesley.hu/sites/default/files/kepek/izrael_terkep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94" y="1690688"/>
            <a:ext cx="6881406"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7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United Nations deployment </a:t>
            </a:r>
            <a:endParaRPr lang="en-US" dirty="0"/>
          </a:p>
        </p:txBody>
      </p:sp>
      <p:pic>
        <p:nvPicPr>
          <p:cNvPr id="3074" name="Picture 2" descr="http://downloads.unmultimedia.org/photo/medium/142/14257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06441" y="2148647"/>
            <a:ext cx="5553863" cy="32463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anadiansoldiers.com/history/peacekeeping/Une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35" y="2148840"/>
            <a:ext cx="5484006" cy="324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Armies and Air Forces of many countries</a:t>
            </a:r>
            <a:endParaRPr lang="en-US" dirty="0"/>
          </a:p>
        </p:txBody>
      </p:sp>
      <p:pic>
        <p:nvPicPr>
          <p:cNvPr id="4098" name="Picture 2" descr="http://downloads.unmultimedia.org/photo/medium/691/69123.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210300" y="2204244"/>
            <a:ext cx="514350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warplane.com/images/Aircraft/Buffalo1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68407" y="2204244"/>
            <a:ext cx="545064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2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s://www.icrc.org/sites/default/files/wysiwyg/v-p-bd-e-00004.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171241"/>
            <a:ext cx="5334000" cy="35584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army.mil/e2/c/images/2016/05/09/434119/size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171241"/>
            <a:ext cx="5323958" cy="354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28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eaceoperationsreview.org/wp-content/uploads/2015/11/gpor_map_mid_east_july_2015_1957x1508-491x3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1999" cy="714539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68880" y="487680"/>
            <a:ext cx="2606040" cy="2057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65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Refugees</a:t>
            </a:r>
            <a:endParaRPr lang="en-US" dirty="0"/>
          </a:p>
        </p:txBody>
      </p:sp>
      <p:sp>
        <p:nvSpPr>
          <p:cNvPr id="7" name="Content Placeholder 6"/>
          <p:cNvSpPr>
            <a:spLocks noGrp="1"/>
          </p:cNvSpPr>
          <p:nvPr>
            <p:ph sz="half" idx="1"/>
          </p:nvPr>
        </p:nvSpPr>
        <p:spPr/>
        <p:txBody>
          <a:bodyPr/>
          <a:lstStyle/>
          <a:p>
            <a:r>
              <a:rPr lang="en-US" dirty="0" smtClean="0"/>
              <a:t>Following 1967 </a:t>
            </a:r>
            <a:r>
              <a:rPr lang="en-US" dirty="0" smtClean="0"/>
              <a:t>War, </a:t>
            </a:r>
            <a:r>
              <a:rPr lang="en-US" dirty="0" smtClean="0"/>
              <a:t>Palestinians moved into temporary refugee camps.</a:t>
            </a:r>
          </a:p>
          <a:p>
            <a:r>
              <a:rPr lang="en-US" dirty="0" smtClean="0"/>
              <a:t>They have remained there</a:t>
            </a:r>
          </a:p>
          <a:p>
            <a:r>
              <a:rPr lang="en-US" dirty="0" smtClean="0"/>
              <a:t>Major issue for peace</a:t>
            </a:r>
            <a:endParaRPr lang="en-US" dirty="0"/>
          </a:p>
        </p:txBody>
      </p:sp>
      <p:pic>
        <p:nvPicPr>
          <p:cNvPr id="4100" name="Picture 4" descr="http://www.mideastweb.org/refisrjord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686" y="1825625"/>
            <a:ext cx="5018046" cy="421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2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5122" name="Picture 2" descr="https://nairobinow.files.wordpress.com/2014/06/image0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882" y="365125"/>
            <a:ext cx="10724918" cy="543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5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zquotes.com/picture-quotes/quote-i-have-been-a-long-time-advocate-for-a-just-arab-israeli-peace-and-for-palestinian-refugees-queen-noor-of-jordan-150-89-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 y="502920"/>
            <a:ext cx="12209145"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8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GEOLOGICAL HISTORY</a:t>
            </a:r>
            <a:endParaRPr lang="en-US" dirty="0"/>
          </a:p>
        </p:txBody>
      </p:sp>
      <p:sp>
        <p:nvSpPr>
          <p:cNvPr id="3" name="Content Placeholder 2"/>
          <p:cNvSpPr>
            <a:spLocks noGrp="1"/>
          </p:cNvSpPr>
          <p:nvPr>
            <p:ph sz="half" idx="1"/>
          </p:nvPr>
        </p:nvSpPr>
        <p:spPr>
          <a:xfrm>
            <a:off x="121920" y="1825625"/>
            <a:ext cx="3794760" cy="4178935"/>
          </a:xfrm>
        </p:spPr>
        <p:txBody>
          <a:bodyPr/>
          <a:lstStyle/>
          <a:p>
            <a:r>
              <a:rPr lang="en-US" dirty="0" smtClean="0"/>
              <a:t>LAND FORMATION</a:t>
            </a:r>
          </a:p>
          <a:p>
            <a:r>
              <a:rPr lang="en-US" dirty="0" smtClean="0"/>
              <a:t>Plate tectonics</a:t>
            </a:r>
          </a:p>
          <a:p>
            <a:r>
              <a:rPr lang="en-US" dirty="0" smtClean="0"/>
              <a:t>Nubia and Asia plates collide</a:t>
            </a:r>
          </a:p>
          <a:p>
            <a:r>
              <a:rPr lang="en-US" dirty="0" smtClean="0"/>
              <a:t>Folding effect</a:t>
            </a:r>
          </a:p>
          <a:p>
            <a:r>
              <a:rPr lang="en-US" dirty="0" smtClean="0"/>
              <a:t>Dead Sea – Lowest place on earth</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45280" y="1421444"/>
            <a:ext cx="6979920" cy="4755519"/>
          </a:xfrm>
        </p:spPr>
      </p:pic>
    </p:spTree>
    <p:extLst>
      <p:ext uri="{BB962C8B-B14F-4D97-AF65-F5344CB8AC3E}">
        <p14:creationId xmlns:p14="http://schemas.microsoft.com/office/powerpoint/2010/main" val="1662751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a:t>
            </a:r>
            <a:endParaRPr lang="en-US" dirty="0"/>
          </a:p>
        </p:txBody>
      </p:sp>
      <p:pic>
        <p:nvPicPr>
          <p:cNvPr id="2050" name="Picture 2" descr="https://arirusila.files.wordpress.com/2015/11/mestates.png?w=450&amp;h=33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2260" y="9491"/>
            <a:ext cx="8772566" cy="651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15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EXAMPLES</a:t>
            </a:r>
            <a:endParaRPr lang="en-US" dirty="0"/>
          </a:p>
        </p:txBody>
      </p:sp>
      <p:sp>
        <p:nvSpPr>
          <p:cNvPr id="8" name="Text Placeholder 7"/>
          <p:cNvSpPr>
            <a:spLocks noGrp="1"/>
          </p:cNvSpPr>
          <p:nvPr>
            <p:ph type="body" idx="1"/>
          </p:nvPr>
        </p:nvSpPr>
        <p:spPr/>
        <p:txBody>
          <a:bodyPr/>
          <a:lstStyle/>
          <a:p>
            <a:r>
              <a:rPr lang="en-US" dirty="0"/>
              <a:t>S</a:t>
            </a:r>
            <a:r>
              <a:rPr lang="en-US" dirty="0" smtClean="0"/>
              <a:t>WITZERLAND</a:t>
            </a:r>
            <a:endParaRPr lang="en-US" dirty="0"/>
          </a:p>
        </p:txBody>
      </p:sp>
      <p:sp>
        <p:nvSpPr>
          <p:cNvPr id="9" name="Content Placeholder 8"/>
          <p:cNvSpPr>
            <a:spLocks noGrp="1"/>
          </p:cNvSpPr>
          <p:nvPr>
            <p:ph sz="half" idx="2"/>
          </p:nvPr>
        </p:nvSpPr>
        <p:spPr/>
        <p:txBody>
          <a:bodyPr/>
          <a:lstStyle/>
          <a:p>
            <a:r>
              <a:rPr lang="en-US" dirty="0" smtClean="0"/>
              <a:t>FOUR LANGUAGES</a:t>
            </a:r>
          </a:p>
          <a:p>
            <a:r>
              <a:rPr lang="en-US" dirty="0" smtClean="0"/>
              <a:t>SEPARATE CULTURES</a:t>
            </a:r>
          </a:p>
          <a:p>
            <a:r>
              <a:rPr lang="en-US" dirty="0" smtClean="0"/>
              <a:t>REPRESENTATION</a:t>
            </a:r>
            <a:endParaRPr lang="en-US" dirty="0"/>
          </a:p>
        </p:txBody>
      </p:sp>
      <p:sp>
        <p:nvSpPr>
          <p:cNvPr id="10" name="Text Placeholder 9"/>
          <p:cNvSpPr>
            <a:spLocks noGrp="1"/>
          </p:cNvSpPr>
          <p:nvPr>
            <p:ph type="body" sz="quarter" idx="3"/>
          </p:nvPr>
        </p:nvSpPr>
        <p:spPr/>
        <p:txBody>
          <a:bodyPr/>
          <a:lstStyle/>
          <a:p>
            <a:r>
              <a:rPr lang="en-US" dirty="0" smtClean="0"/>
              <a:t>CANADA</a:t>
            </a:r>
            <a:endParaRPr lang="en-US" dirty="0"/>
          </a:p>
        </p:txBody>
      </p:sp>
      <p:sp>
        <p:nvSpPr>
          <p:cNvPr id="11" name="Content Placeholder 10"/>
          <p:cNvSpPr>
            <a:spLocks noGrp="1"/>
          </p:cNvSpPr>
          <p:nvPr>
            <p:ph sz="quarter" idx="4"/>
          </p:nvPr>
        </p:nvSpPr>
        <p:spPr>
          <a:xfrm>
            <a:off x="6172200" y="2505075"/>
            <a:ext cx="5183188" cy="4157662"/>
          </a:xfrm>
        </p:spPr>
        <p:txBody>
          <a:bodyPr/>
          <a:lstStyle/>
          <a:p>
            <a:r>
              <a:rPr lang="en-US" dirty="0" smtClean="0"/>
              <a:t>TWO LANGUAGES</a:t>
            </a:r>
          </a:p>
          <a:p>
            <a:r>
              <a:rPr lang="en-US" dirty="0" smtClean="0"/>
              <a:t>SEPARATE CULTURES</a:t>
            </a:r>
          </a:p>
          <a:p>
            <a:r>
              <a:rPr lang="en-US" dirty="0" smtClean="0"/>
              <a:t>REPRESENTATION</a:t>
            </a:r>
          </a:p>
          <a:p>
            <a:endParaRPr lang="en-US" dirty="0"/>
          </a:p>
        </p:txBody>
      </p:sp>
      <p:pic>
        <p:nvPicPr>
          <p:cNvPr id="12" name="Picture 11"/>
          <p:cNvPicPr>
            <a:picLocks noChangeAspect="1"/>
          </p:cNvPicPr>
          <p:nvPr/>
        </p:nvPicPr>
        <p:blipFill>
          <a:blip r:embed="rId3"/>
          <a:stretch>
            <a:fillRect/>
          </a:stretch>
        </p:blipFill>
        <p:spPr>
          <a:xfrm>
            <a:off x="1286670" y="4008725"/>
            <a:ext cx="3198812" cy="2500659"/>
          </a:xfrm>
          <a:prstGeom prst="rect">
            <a:avLst/>
          </a:prstGeom>
        </p:spPr>
      </p:pic>
      <p:pic>
        <p:nvPicPr>
          <p:cNvPr id="13" name="Picture 12"/>
          <p:cNvPicPr>
            <a:picLocks noChangeAspect="1"/>
          </p:cNvPicPr>
          <p:nvPr/>
        </p:nvPicPr>
        <p:blipFill>
          <a:blip r:embed="rId4"/>
          <a:stretch>
            <a:fillRect/>
          </a:stretch>
        </p:blipFill>
        <p:spPr>
          <a:xfrm>
            <a:off x="6687594" y="4008725"/>
            <a:ext cx="3126965" cy="2654012"/>
          </a:xfrm>
          <a:prstGeom prst="rect">
            <a:avLst/>
          </a:prstGeom>
        </p:spPr>
      </p:pic>
    </p:spTree>
    <p:extLst>
      <p:ext uri="{BB962C8B-B14F-4D97-AF65-F5344CB8AC3E}">
        <p14:creationId xmlns:p14="http://schemas.microsoft.com/office/powerpoint/2010/main" val="52939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20" y="0"/>
            <a:ext cx="5074920" cy="686435"/>
          </a:xfrm>
        </p:spPr>
        <p:txBody>
          <a:bodyPr>
            <a:normAutofit fontScale="90000"/>
          </a:bodyPr>
          <a:lstStyle/>
          <a:p>
            <a:pPr algn="ctr"/>
            <a:r>
              <a:rPr lang="en-US" dirty="0" smtClean="0"/>
              <a:t>Lets solve this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7257611"/>
              </p:ext>
            </p:extLst>
          </p:nvPr>
        </p:nvGraphicFramePr>
        <p:xfrm>
          <a:off x="411480" y="686435"/>
          <a:ext cx="11445240" cy="5958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78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a:t>
            </a:r>
            <a:endParaRPr lang="en-US" dirty="0"/>
          </a:p>
        </p:txBody>
      </p:sp>
      <p:sp>
        <p:nvSpPr>
          <p:cNvPr id="6" name="Content Placeholder 5"/>
          <p:cNvSpPr>
            <a:spLocks noGrp="1"/>
          </p:cNvSpPr>
          <p:nvPr>
            <p:ph sz="half" idx="1"/>
          </p:nvPr>
        </p:nvSpPr>
        <p:spPr/>
        <p:txBody>
          <a:bodyPr/>
          <a:lstStyle/>
          <a:p>
            <a:r>
              <a:rPr lang="en-US" dirty="0" smtClean="0"/>
              <a:t>ANCIENT</a:t>
            </a:r>
          </a:p>
          <a:p>
            <a:r>
              <a:rPr lang="en-US" dirty="0" smtClean="0"/>
              <a:t>TURN OF CENTURY</a:t>
            </a:r>
          </a:p>
          <a:p>
            <a:r>
              <a:rPr lang="en-US" dirty="0" smtClean="0"/>
              <a:t>1948</a:t>
            </a:r>
          </a:p>
          <a:p>
            <a:r>
              <a:rPr lang="en-US" dirty="0" smtClean="0"/>
              <a:t>1967</a:t>
            </a:r>
          </a:p>
          <a:p>
            <a:r>
              <a:rPr lang="en-US" dirty="0" smtClean="0"/>
              <a:t>TODAY</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6635" y="1690688"/>
            <a:ext cx="6687165" cy="3771979"/>
          </a:xfrm>
        </p:spPr>
      </p:pic>
    </p:spTree>
    <p:extLst>
      <p:ext uri="{BB962C8B-B14F-4D97-AF65-F5344CB8AC3E}">
        <p14:creationId xmlns:p14="http://schemas.microsoft.com/office/powerpoint/2010/main" val="207371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HISTORY</a:t>
            </a:r>
            <a:endParaRPr lang="en-US" dirty="0"/>
          </a:p>
        </p:txBody>
      </p:sp>
      <p:sp>
        <p:nvSpPr>
          <p:cNvPr id="3" name="Content Placeholder 2"/>
          <p:cNvSpPr>
            <a:spLocks noGrp="1"/>
          </p:cNvSpPr>
          <p:nvPr>
            <p:ph sz="half" idx="1"/>
          </p:nvPr>
        </p:nvSpPr>
        <p:spPr>
          <a:xfrm>
            <a:off x="838200" y="1315720"/>
            <a:ext cx="9601200" cy="749935"/>
          </a:xfrm>
        </p:spPr>
        <p:txBody>
          <a:bodyPr/>
          <a:lstStyle/>
          <a:p>
            <a:r>
              <a:rPr lang="en-US" dirty="0" smtClean="0"/>
              <a:t>Noah and the Ark rested on the mountains of ARARAT</a:t>
            </a:r>
            <a:endParaRPr lang="en-US" dirty="0"/>
          </a:p>
        </p:txBody>
      </p:sp>
      <p:pic>
        <p:nvPicPr>
          <p:cNvPr id="1026" name="Picture 2" descr="https://s-media-cache-ak0.pinimg.com/originals/82/d3/c9/82d3c9fdd47f7656590d633542d91be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92184" y="1813560"/>
            <a:ext cx="7599416" cy="504444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836920" y="2362200"/>
            <a:ext cx="1234440" cy="6705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65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0" y="0"/>
            <a:ext cx="4907280" cy="1051559"/>
          </a:xfrm>
        </p:spPr>
        <p:txBody>
          <a:bodyPr/>
          <a:lstStyle/>
          <a:p>
            <a:r>
              <a:rPr lang="en-US" dirty="0" smtClean="0"/>
              <a:t>Ancient </a:t>
            </a:r>
            <a:r>
              <a:rPr lang="en-US" dirty="0"/>
              <a:t>P</a:t>
            </a:r>
            <a:r>
              <a:rPr lang="en-US" dirty="0" smtClean="0"/>
              <a:t>alestine</a:t>
            </a:r>
            <a:endParaRPr lang="en-US" dirty="0"/>
          </a:p>
        </p:txBody>
      </p:sp>
      <p:pic>
        <p:nvPicPr>
          <p:cNvPr id="1026" name="Picture 2" descr="http://www.christians-standing-with-israel.org/Map-of-philistines.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27906"/>
            <a:ext cx="4175760" cy="5630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intayati.files.wordpress.com/2014/09/fertile-cresc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960" y="1402081"/>
            <a:ext cx="6861810" cy="525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8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ROUTES FOR TRADE AND COMMUNICATION</a:t>
            </a:r>
            <a:endParaRPr lang="en-US" dirty="0"/>
          </a:p>
        </p:txBody>
      </p:sp>
      <p:pic>
        <p:nvPicPr>
          <p:cNvPr id="2050" name="Picture 2" descr="https://s-media-cache-ak0.pinimg.com/originals/23/bf/ac/23bfac493b362f78410ca6fde55485c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6820" y="1277312"/>
            <a:ext cx="9738360" cy="558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1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Israel in Timeline</a:t>
            </a:r>
            <a:endParaRPr lang="en-US" dirty="0"/>
          </a:p>
        </p:txBody>
      </p:sp>
      <p:pic>
        <p:nvPicPr>
          <p:cNvPr id="3074" name="Picture 2" descr="https://upload.wikimedia.org/wikipedia/en/timeline/e156de33d14efcc09d45054366446e5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10515599" cy="435133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0027920" y="2590800"/>
            <a:ext cx="30480" cy="2971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30640" y="1825625"/>
            <a:ext cx="2255520" cy="523220"/>
          </a:xfrm>
          <a:prstGeom prst="rect">
            <a:avLst/>
          </a:prstGeom>
          <a:noFill/>
        </p:spPr>
        <p:txBody>
          <a:bodyPr wrap="square" rtlCol="0">
            <a:spAutoFit/>
          </a:bodyPr>
          <a:lstStyle/>
          <a:p>
            <a:r>
              <a:rPr lang="en-US" sz="2800" dirty="0" smtClean="0"/>
              <a:t>STATEHOOD</a:t>
            </a:r>
            <a:endParaRPr lang="en-US" sz="2800" dirty="0"/>
          </a:p>
        </p:txBody>
      </p:sp>
    </p:spTree>
    <p:extLst>
      <p:ext uri="{BB962C8B-B14F-4D97-AF65-F5344CB8AC3E}">
        <p14:creationId xmlns:p14="http://schemas.microsoft.com/office/powerpoint/2010/main" val="1580507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1948</a:t>
            </a:r>
            <a:endParaRPr lang="en-US" dirty="0"/>
          </a:p>
        </p:txBody>
      </p:sp>
      <p:sp>
        <p:nvSpPr>
          <p:cNvPr id="3" name="Content Placeholder 2"/>
          <p:cNvSpPr>
            <a:spLocks noGrp="1"/>
          </p:cNvSpPr>
          <p:nvPr>
            <p:ph sz="half" idx="1"/>
          </p:nvPr>
        </p:nvSpPr>
        <p:spPr/>
        <p:txBody>
          <a:bodyPr/>
          <a:lstStyle/>
          <a:p>
            <a:r>
              <a:rPr lang="en-US" dirty="0" smtClean="0"/>
              <a:t>Based on the Balfour Declaration the United Nations created the state of Israel in 1948.</a:t>
            </a:r>
          </a:p>
          <a:p>
            <a:r>
              <a:rPr lang="en-US" dirty="0" smtClean="0"/>
              <a:t>Immediate fighting continued and Israel prevailed.</a:t>
            </a:r>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0" y="2284889"/>
            <a:ext cx="5181600" cy="343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836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Surrounded by enemies</a:t>
            </a:r>
            <a:endParaRPr lang="en-US" dirty="0"/>
          </a:p>
        </p:txBody>
      </p:sp>
      <p:pic>
        <p:nvPicPr>
          <p:cNvPr id="1026" name="Picture 2" descr="https://www.freedomsphoenix.com/Uploads/Graphics/004-1220184517-isr-world.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1614" y="1569720"/>
            <a:ext cx="9822146" cy="488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77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791</Words>
  <Application>Microsoft Office PowerPoint</Application>
  <PresentationFormat>Widescreen</PresentationFormat>
  <Paragraphs>120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ISRAELI-PALESTINIAN CONFLICT</vt:lpstr>
      <vt:lpstr>GEOLOGICAL HISTORY</vt:lpstr>
      <vt:lpstr>HISTORY</vt:lpstr>
      <vt:lpstr>ANCIENT HISTORY</vt:lpstr>
      <vt:lpstr>Ancient Palestine</vt:lpstr>
      <vt:lpstr>ROUTES FOR TRADE AND COMMUNICATION</vt:lpstr>
      <vt:lpstr>Israel in Timeline</vt:lpstr>
      <vt:lpstr>1948</vt:lpstr>
      <vt:lpstr>Surrounded by enemies</vt:lpstr>
      <vt:lpstr>First Prime Minister David Ben Gurion</vt:lpstr>
      <vt:lpstr>1967</vt:lpstr>
      <vt:lpstr>CURRENT</vt:lpstr>
      <vt:lpstr>United Nations deployment </vt:lpstr>
      <vt:lpstr>Armies and Air Forces of many countries</vt:lpstr>
      <vt:lpstr>PowerPoint Presentation</vt:lpstr>
      <vt:lpstr>PowerPoint Presentation</vt:lpstr>
      <vt:lpstr>Refugees</vt:lpstr>
      <vt:lpstr>PowerPoint Presentation</vt:lpstr>
      <vt:lpstr>PowerPoint Presentation</vt:lpstr>
      <vt:lpstr>Peace?</vt:lpstr>
      <vt:lpstr>EXAMPLES</vt:lpstr>
      <vt:lpstr>Lets solve this</vt:lpstr>
    </vt:vector>
  </TitlesOfParts>
  <Company>Broken Arrow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ISRAELI-PALESTINIAN CONFLICT</dc:title>
  <dc:creator>Marbach, Barry JE</dc:creator>
  <cp:lastModifiedBy>Newport, Anita</cp:lastModifiedBy>
  <cp:revision>39</cp:revision>
  <cp:lastPrinted>2017-04-06T12:30:48Z</cp:lastPrinted>
  <dcterms:created xsi:type="dcterms:W3CDTF">2017-04-03T14:43:46Z</dcterms:created>
  <dcterms:modified xsi:type="dcterms:W3CDTF">2017-04-06T20:43:00Z</dcterms:modified>
</cp:coreProperties>
</file>