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799" r:id="rId2"/>
    <p:sldId id="775" r:id="rId3"/>
    <p:sldId id="741" r:id="rId4"/>
    <p:sldId id="700" r:id="rId5"/>
    <p:sldId id="776" r:id="rId6"/>
    <p:sldId id="753" r:id="rId7"/>
    <p:sldId id="752" r:id="rId8"/>
    <p:sldId id="744" r:id="rId9"/>
    <p:sldId id="730" r:id="rId10"/>
    <p:sldId id="757" r:id="rId11"/>
    <p:sldId id="758" r:id="rId12"/>
    <p:sldId id="804" r:id="rId13"/>
    <p:sldId id="805" r:id="rId14"/>
    <p:sldId id="802" r:id="rId15"/>
    <p:sldId id="759" r:id="rId16"/>
    <p:sldId id="765" r:id="rId17"/>
    <p:sldId id="761" r:id="rId18"/>
    <p:sldId id="762" r:id="rId19"/>
    <p:sldId id="763" r:id="rId20"/>
    <p:sldId id="766" r:id="rId21"/>
    <p:sldId id="767" r:id="rId22"/>
    <p:sldId id="768" r:id="rId23"/>
    <p:sldId id="711" r:id="rId24"/>
    <p:sldId id="739" r:id="rId25"/>
    <p:sldId id="795" r:id="rId26"/>
    <p:sldId id="796" r:id="rId27"/>
    <p:sldId id="797" r:id="rId28"/>
    <p:sldId id="798" r:id="rId29"/>
    <p:sldId id="728" r:id="rId30"/>
    <p:sldId id="779" r:id="rId31"/>
    <p:sldId id="760" r:id="rId32"/>
    <p:sldId id="803" r:id="rId33"/>
    <p:sldId id="800" r:id="rId34"/>
    <p:sldId id="774" r:id="rId35"/>
    <p:sldId id="754" r:id="rId36"/>
    <p:sldId id="756" r:id="rId3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FF66FF"/>
    <a:srgbClr val="0000FF"/>
    <a:srgbClr val="3133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87034" autoAdjust="0"/>
  </p:normalViewPr>
  <p:slideViewPr>
    <p:cSldViewPr>
      <p:cViewPr varScale="1">
        <p:scale>
          <a:sx n="64" d="100"/>
          <a:sy n="64" d="100"/>
        </p:scale>
        <p:origin x="708" y="-4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9BC14FA1-3A8C-446E-9722-0C0C119628CC}" type="datetimeFigureOut">
              <a:rPr lang="en-US" smtClean="0"/>
              <a:t>3/27/2017</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6FB3455B-B3B8-4171-98B9-9D21B1AB0A89}" type="slidenum">
              <a:rPr lang="en-US" smtClean="0"/>
              <a:t>‹#›</a:t>
            </a:fld>
            <a:endParaRPr lang="en-US" dirty="0"/>
          </a:p>
        </p:txBody>
      </p:sp>
    </p:spTree>
    <p:extLst>
      <p:ext uri="{BB962C8B-B14F-4D97-AF65-F5344CB8AC3E}">
        <p14:creationId xmlns:p14="http://schemas.microsoft.com/office/powerpoint/2010/main" val="305140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8D318AB-066A-4E28-97B2-4B92D427768B}" type="datetimeFigureOut">
              <a:rPr lang="en-US" smtClean="0"/>
              <a:t>3/27/2017</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AB1053BC-E668-40E1-BF75-AA6209463A3E}" type="slidenum">
              <a:rPr lang="en-US" smtClean="0"/>
              <a:t>‹#›</a:t>
            </a:fld>
            <a:endParaRPr lang="en-US" dirty="0"/>
          </a:p>
        </p:txBody>
      </p:sp>
    </p:spTree>
    <p:extLst>
      <p:ext uri="{BB962C8B-B14F-4D97-AF65-F5344CB8AC3E}">
        <p14:creationId xmlns:p14="http://schemas.microsoft.com/office/powerpoint/2010/main" val="12234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imemaps.com/history/middle-east-500a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D0HmtGlqJ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 this slide</a:t>
            </a:r>
            <a:r>
              <a:rPr lang="en-US" baseline="0" dirty="0" smtClean="0"/>
              <a:t> to guide thoughts about where students got their impressions of what the Middle East is like. This is basically just a warm-up discussion.</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2</a:t>
            </a:fld>
            <a:endParaRPr lang="en-US" dirty="0"/>
          </a:p>
        </p:txBody>
      </p:sp>
    </p:spTree>
    <p:extLst>
      <p:ext uri="{BB962C8B-B14F-4D97-AF65-F5344CB8AC3E}">
        <p14:creationId xmlns:p14="http://schemas.microsoft.com/office/powerpoint/2010/main" val="146566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always, I use this map to practice our map skills. Some possible questions include:</a:t>
            </a:r>
          </a:p>
          <a:p>
            <a:endParaRPr lang="en-US" dirty="0" smtClean="0"/>
          </a:p>
          <a:p>
            <a:pPr marL="228600" indent="-228600">
              <a:buAutoNum type="arabicPeriod"/>
            </a:pPr>
            <a:r>
              <a:rPr lang="en-US" dirty="0" smtClean="0"/>
              <a:t>What is the most predominant</a:t>
            </a:r>
            <a:r>
              <a:rPr lang="en-US" baseline="0" dirty="0" smtClean="0"/>
              <a:t> religion in the Middle East? (Islam)</a:t>
            </a:r>
          </a:p>
          <a:p>
            <a:pPr marL="228600" indent="-228600">
              <a:buAutoNum type="arabicPeriod"/>
            </a:pPr>
            <a:r>
              <a:rPr lang="en-US" baseline="0" dirty="0" smtClean="0"/>
              <a:t>Which country has the largest amount of Jews? (Israel)</a:t>
            </a:r>
          </a:p>
          <a:p>
            <a:pPr marL="228600" indent="-228600">
              <a:buAutoNum type="arabicPeriod"/>
            </a:pPr>
            <a:r>
              <a:rPr lang="en-US" baseline="0" dirty="0" smtClean="0"/>
              <a:t>What branch of Islam is most popular in Turkey? (Sunni)</a:t>
            </a:r>
          </a:p>
          <a:p>
            <a:pPr marL="228600" indent="-228600">
              <a:buAutoNum type="arabicPeriod"/>
            </a:pPr>
            <a:r>
              <a:rPr lang="en-US" baseline="0" dirty="0" smtClean="0"/>
              <a:t>Which country do the majority of </a:t>
            </a:r>
            <a:r>
              <a:rPr lang="en-US" baseline="0" dirty="0" err="1" smtClean="0"/>
              <a:t>Shi’ah</a:t>
            </a:r>
            <a:r>
              <a:rPr lang="en-US" baseline="0" dirty="0" smtClean="0"/>
              <a:t> Muslims live in? (Iran)</a:t>
            </a:r>
            <a:endParaRPr lang="en-US" dirty="0"/>
          </a:p>
        </p:txBody>
      </p:sp>
      <p:sp>
        <p:nvSpPr>
          <p:cNvPr id="4" name="Slide Number Placeholder 3"/>
          <p:cNvSpPr>
            <a:spLocks noGrp="1"/>
          </p:cNvSpPr>
          <p:nvPr>
            <p:ph type="sldNum" sz="quarter" idx="10"/>
          </p:nvPr>
        </p:nvSpPr>
        <p:spPr/>
        <p:txBody>
          <a:bodyPr/>
          <a:lstStyle/>
          <a:p>
            <a:fld id="{E497C86E-0370-42EB-94D2-BAC9E00F665B}" type="slidenum">
              <a:rPr lang="en-US" smtClean="0"/>
              <a:t>18</a:t>
            </a:fld>
            <a:endParaRPr lang="en-US" dirty="0"/>
          </a:p>
        </p:txBody>
      </p:sp>
    </p:spTree>
    <p:extLst>
      <p:ext uri="{BB962C8B-B14F-4D97-AF65-F5344CB8AC3E}">
        <p14:creationId xmlns:p14="http://schemas.microsoft.com/office/powerpoint/2010/main" val="16587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Questions:</a:t>
            </a:r>
          </a:p>
          <a:p>
            <a:pPr marL="228600" indent="-228600">
              <a:buAutoNum type="arabicPeriod"/>
            </a:pPr>
            <a:r>
              <a:rPr lang="en-US" dirty="0" smtClean="0"/>
              <a:t>What is the most abundant natural resource? (oil)</a:t>
            </a:r>
          </a:p>
          <a:p>
            <a:pPr marL="228600" indent="-228600">
              <a:buAutoNum type="arabicPeriod"/>
            </a:pPr>
            <a:r>
              <a:rPr lang="en-US" dirty="0" smtClean="0"/>
              <a:t>What activity lines the Nile River? (subsistence</a:t>
            </a:r>
            <a:r>
              <a:rPr lang="en-US" baseline="0" dirty="0" smtClean="0"/>
              <a:t> farming)</a:t>
            </a:r>
          </a:p>
          <a:p>
            <a:pPr marL="228600" indent="-228600">
              <a:buAutoNum type="arabicPeriod"/>
            </a:pPr>
            <a:r>
              <a:rPr lang="en-US" baseline="0" dirty="0" smtClean="0"/>
              <a:t>In what areas is commercial farming located? (Near the coasts, lower elevations, northern Africa &amp; Turkey)</a:t>
            </a:r>
          </a:p>
          <a:p>
            <a:pPr marL="228600" indent="-228600">
              <a:buAutoNum type="arabicPeriod"/>
            </a:pPr>
            <a:r>
              <a:rPr lang="en-US" baseline="0" dirty="0" smtClean="0"/>
              <a:t>Why do you think little or no activity takes place in Saudi Arabia? (It’s mostly barren desert)</a:t>
            </a:r>
          </a:p>
          <a:p>
            <a:pPr marL="228600" indent="-228600">
              <a:buAutoNum type="arabicPeriod"/>
            </a:pPr>
            <a:r>
              <a:rPr lang="en-US" baseline="0" dirty="0" smtClean="0"/>
              <a:t>What does the plus sign represent on the map? (copper)</a:t>
            </a:r>
          </a:p>
          <a:p>
            <a:pPr marL="228600" indent="-228600">
              <a:buAutoNum type="arabicPeriod"/>
            </a:pPr>
            <a:r>
              <a:rPr lang="en-US" baseline="0" dirty="0" smtClean="0"/>
              <a:t>What activity is most popular in the Middle East? (Nomadic herding)</a:t>
            </a:r>
          </a:p>
          <a:p>
            <a:pPr marL="228600" indent="-228600">
              <a:buAutoNum type="arabicPeriod"/>
            </a:pPr>
            <a:r>
              <a:rPr lang="en-US" baseline="0" dirty="0" smtClean="0"/>
              <a:t>Which body of water is surrounded by the most oil? (Persian Gulf)</a:t>
            </a:r>
          </a:p>
          <a:p>
            <a:pPr marL="228600" indent="-228600">
              <a:buAutoNum type="arabicPeriod"/>
            </a:pPr>
            <a:r>
              <a:rPr lang="en-US" baseline="0" dirty="0" smtClean="0"/>
              <a:t>Based on this map alone, which countries do you think might be the poorest in the region? (Yemen, Oman, Saudi Arabia)---As long as the students can make an argument, I’m satisfied.</a:t>
            </a:r>
          </a:p>
        </p:txBody>
      </p:sp>
      <p:sp>
        <p:nvSpPr>
          <p:cNvPr id="4" name="Slide Number Placeholder 3"/>
          <p:cNvSpPr>
            <a:spLocks noGrp="1"/>
          </p:cNvSpPr>
          <p:nvPr>
            <p:ph type="sldNum" sz="quarter" idx="10"/>
          </p:nvPr>
        </p:nvSpPr>
        <p:spPr/>
        <p:txBody>
          <a:bodyPr/>
          <a:lstStyle/>
          <a:p>
            <a:fld id="{AB1053BC-E668-40E1-BF75-AA6209463A3E}" type="slidenum">
              <a:rPr lang="en-US" smtClean="0"/>
              <a:t>20</a:t>
            </a:fld>
            <a:endParaRPr lang="en-US" dirty="0"/>
          </a:p>
        </p:txBody>
      </p:sp>
    </p:spTree>
    <p:extLst>
      <p:ext uri="{BB962C8B-B14F-4D97-AF65-F5344CB8AC3E}">
        <p14:creationId xmlns:p14="http://schemas.microsoft.com/office/powerpoint/2010/main" val="362227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love</a:t>
            </a:r>
            <a:r>
              <a:rPr lang="en-US" baseline="0" dirty="0" smtClean="0"/>
              <a:t> pointed out the discrepancy between the size of the Middle East and how much oil they have.</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21</a:t>
            </a:fld>
            <a:endParaRPr lang="en-US" dirty="0"/>
          </a:p>
        </p:txBody>
      </p:sp>
    </p:spTree>
    <p:extLst>
      <p:ext uri="{BB962C8B-B14F-4D97-AF65-F5344CB8AC3E}">
        <p14:creationId xmlns:p14="http://schemas.microsoft.com/office/powerpoint/2010/main" val="188341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a:t>
            </a:r>
            <a:r>
              <a:rPr lang="en-US" baseline="0" dirty="0" smtClean="0"/>
              <a:t> like to ask discussion questions such as </a:t>
            </a:r>
          </a:p>
          <a:p>
            <a:pPr marL="228600" indent="-228600" eaLnBrk="1" hangingPunct="1">
              <a:spcBef>
                <a:spcPct val="0"/>
              </a:spcBef>
              <a:buAutoNum type="arabicPeriod"/>
            </a:pPr>
            <a:r>
              <a:rPr lang="en-US" baseline="0" dirty="0" smtClean="0"/>
              <a:t>How do you think having different levels of access to water affect relationships in the region? Do you think it creates more conflict or cooperation? Why?</a:t>
            </a:r>
          </a:p>
          <a:p>
            <a:pPr marL="228600" indent="-228600" eaLnBrk="1" hangingPunct="1">
              <a:spcBef>
                <a:spcPct val="0"/>
              </a:spcBef>
              <a:buAutoNum type="arabicPeriod"/>
            </a:pPr>
            <a:r>
              <a:rPr lang="en-US" baseline="0" dirty="0" smtClean="0"/>
              <a:t>What are some possible solutions for countries like Libya that have very few water sources?</a:t>
            </a:r>
          </a:p>
          <a:p>
            <a:pPr marL="228600" indent="-228600" eaLnBrk="1" hangingPunct="1">
              <a:spcBef>
                <a:spcPct val="0"/>
              </a:spcBef>
              <a:buAutoNum type="arabicPeriod"/>
            </a:pPr>
            <a:r>
              <a:rPr lang="en-US" baseline="0" dirty="0" smtClean="0"/>
              <a:t>What is one possible conflict that could arise between Turkey and Iraq?</a:t>
            </a:r>
            <a:endParaRPr 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757066" indent="-291179" eaLnBrk="0" hangingPunct="0">
              <a:defRPr sz="2400">
                <a:solidFill>
                  <a:schemeClr val="tx1"/>
                </a:solidFill>
                <a:latin typeface="Arial" charset="0"/>
                <a:ea typeface="ＭＳ Ｐゴシック" pitchFamily="-109" charset="-128"/>
              </a:defRPr>
            </a:lvl2pPr>
            <a:lvl3pPr marL="1164717" indent="-232943" eaLnBrk="0" hangingPunct="0">
              <a:defRPr sz="2400">
                <a:solidFill>
                  <a:schemeClr val="tx1"/>
                </a:solidFill>
                <a:latin typeface="Arial" charset="0"/>
                <a:ea typeface="ＭＳ Ｐゴシック" pitchFamily="-109" charset="-128"/>
              </a:defRPr>
            </a:lvl3pPr>
            <a:lvl4pPr marL="1630604" indent="-232943" eaLnBrk="0" hangingPunct="0">
              <a:defRPr sz="2400">
                <a:solidFill>
                  <a:schemeClr val="tx1"/>
                </a:solidFill>
                <a:latin typeface="Arial" charset="0"/>
                <a:ea typeface="ＭＳ Ｐゴシック" pitchFamily="-109" charset="-128"/>
              </a:defRPr>
            </a:lvl4pPr>
            <a:lvl5pPr marL="2096491" indent="-232943" eaLnBrk="0" hangingPunct="0">
              <a:defRPr sz="2400">
                <a:solidFill>
                  <a:schemeClr val="tx1"/>
                </a:solidFill>
                <a:latin typeface="Arial" charset="0"/>
                <a:ea typeface="ＭＳ Ｐゴシック" pitchFamily="-109" charset="-128"/>
              </a:defRPr>
            </a:lvl5pPr>
            <a:lvl6pPr marL="2562377" indent="-232943" algn="ctr" eaLnBrk="0" fontAlgn="base" hangingPunct="0">
              <a:spcBef>
                <a:spcPct val="0"/>
              </a:spcBef>
              <a:spcAft>
                <a:spcPct val="0"/>
              </a:spcAft>
              <a:defRPr sz="2400">
                <a:solidFill>
                  <a:schemeClr val="tx1"/>
                </a:solidFill>
                <a:latin typeface="Arial" charset="0"/>
                <a:ea typeface="ＭＳ Ｐゴシック" pitchFamily="-109" charset="-128"/>
              </a:defRPr>
            </a:lvl6pPr>
            <a:lvl7pPr marL="3028264" indent="-232943"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94151" indent="-232943"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960038" indent="-232943"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fld id="{733206DB-FF71-4880-847C-A66634182833}" type="slidenum">
              <a:rPr lang="en-US" sz="1200"/>
              <a:pPr eaLnBrk="1" hangingPunct="1"/>
              <a:t>23</a:t>
            </a:fld>
            <a:endParaRPr lang="en-US" sz="1200"/>
          </a:p>
        </p:txBody>
      </p:sp>
    </p:spTree>
    <p:extLst>
      <p:ext uri="{BB962C8B-B14F-4D97-AF65-F5344CB8AC3E}">
        <p14:creationId xmlns:p14="http://schemas.microsoft.com/office/powerpoint/2010/main" val="131200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not tired of questions</a:t>
            </a:r>
            <a:r>
              <a:rPr lang="en-US" baseline="0" dirty="0" smtClean="0"/>
              <a:t> yet:</a:t>
            </a:r>
          </a:p>
          <a:p>
            <a:endParaRPr lang="en-US" baseline="0" dirty="0" smtClean="0"/>
          </a:p>
          <a:p>
            <a:pPr marL="228600" indent="-228600">
              <a:buAutoNum type="arabicPeriod"/>
            </a:pPr>
            <a:r>
              <a:rPr lang="en-US" baseline="0" dirty="0" smtClean="0"/>
              <a:t>What is the most densely populated city in the Middle East? (Cairo)</a:t>
            </a:r>
          </a:p>
          <a:p>
            <a:pPr marL="228600" indent="-228600">
              <a:buAutoNum type="arabicPeriod"/>
            </a:pPr>
            <a:r>
              <a:rPr lang="en-US" baseline="0" dirty="0" smtClean="0"/>
              <a:t>What is the most densely populated city in Iran? (Tehran)</a:t>
            </a:r>
          </a:p>
          <a:p>
            <a:pPr marL="228600" indent="-228600">
              <a:buAutoNum type="arabicPeriod"/>
            </a:pPr>
            <a:r>
              <a:rPr lang="en-US" baseline="0" dirty="0" smtClean="0"/>
              <a:t>How can you relate the overall population patterns to what we know about the physical geography of the Middle East? (Saudi Arabia is mostly desert and they have less densely populated areas, The Nile River valley is extremely densely populated, the green and fertile land in Turkey attracts large amounts of people, etc.)</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24</a:t>
            </a:fld>
            <a:endParaRPr lang="en-US" dirty="0"/>
          </a:p>
        </p:txBody>
      </p:sp>
    </p:spTree>
    <p:extLst>
      <p:ext uri="{BB962C8B-B14F-4D97-AF65-F5344CB8AC3E}">
        <p14:creationId xmlns:p14="http://schemas.microsoft.com/office/powerpoint/2010/main" val="178883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Cartogram-a</a:t>
            </a:r>
            <a:r>
              <a:rPr lang="en-US" sz="1200" kern="1200" dirty="0" smtClean="0">
                <a:solidFill>
                  <a:schemeClr val="tx1"/>
                </a:solidFill>
                <a:effectLst/>
                <a:latin typeface="+mn-lt"/>
                <a:ea typeface="+mn-ea"/>
                <a:cs typeface="+mn-cs"/>
              </a:rPr>
              <a:t> map that takes the shape of a second statistic such as population, GDP, number of exports, etc. </a:t>
            </a:r>
          </a:p>
          <a:p>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25</a:t>
            </a:fld>
            <a:endParaRPr lang="en-US" dirty="0"/>
          </a:p>
        </p:txBody>
      </p:sp>
    </p:spTree>
    <p:extLst>
      <p:ext uri="{BB962C8B-B14F-4D97-AF65-F5344CB8AC3E}">
        <p14:creationId xmlns:p14="http://schemas.microsoft.com/office/powerpoint/2010/main" val="101280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26</a:t>
            </a:fld>
            <a:endParaRPr lang="en-US" dirty="0"/>
          </a:p>
        </p:txBody>
      </p:sp>
    </p:spTree>
    <p:extLst>
      <p:ext uri="{BB962C8B-B14F-4D97-AF65-F5344CB8AC3E}">
        <p14:creationId xmlns:p14="http://schemas.microsoft.com/office/powerpoint/2010/main" val="140985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Saudi Arabia, Kazakhstan, etc.</a:t>
            </a:r>
          </a:p>
          <a:p>
            <a:r>
              <a:rPr lang="en-US" dirty="0" smtClean="0"/>
              <a:t>(Looking for a country that’s big on the map, but small on the cartogram)</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27</a:t>
            </a:fld>
            <a:endParaRPr lang="en-US" dirty="0"/>
          </a:p>
        </p:txBody>
      </p:sp>
    </p:spTree>
    <p:extLst>
      <p:ext uri="{BB962C8B-B14F-4D97-AF65-F5344CB8AC3E}">
        <p14:creationId xmlns:p14="http://schemas.microsoft.com/office/powerpoint/2010/main" val="28875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 Lebanon, Jordan,</a:t>
            </a:r>
            <a:r>
              <a:rPr lang="en-US" baseline="0" dirty="0" smtClean="0"/>
              <a:t> etc.</a:t>
            </a:r>
            <a:endParaRPr lang="en-US" dirty="0" smtClean="0"/>
          </a:p>
          <a:p>
            <a:r>
              <a:rPr lang="en-US" dirty="0" smtClean="0"/>
              <a:t>(Looking for a</a:t>
            </a:r>
            <a:r>
              <a:rPr lang="en-US" baseline="0" dirty="0" smtClean="0"/>
              <a:t> country that’s small on the map but big on the cartogram)</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28</a:t>
            </a:fld>
            <a:endParaRPr lang="en-US" dirty="0"/>
          </a:p>
        </p:txBody>
      </p:sp>
    </p:spTree>
    <p:extLst>
      <p:ext uri="{BB962C8B-B14F-4D97-AF65-F5344CB8AC3E}">
        <p14:creationId xmlns:p14="http://schemas.microsoft.com/office/powerpoint/2010/main" val="3203386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defRPr/>
            </a:pPr>
            <a:r>
              <a:rPr lang="en-US" sz="1200" b="1" dirty="0" smtClean="0">
                <a:solidFill>
                  <a:srgbClr val="002060"/>
                </a:solidFill>
              </a:rPr>
              <a:t>Look at the data</a:t>
            </a:r>
            <a:r>
              <a:rPr lang="en-US" sz="1200" b="1" baseline="0" dirty="0" smtClean="0">
                <a:solidFill>
                  <a:srgbClr val="002060"/>
                </a:solidFill>
              </a:rPr>
              <a:t> for the Middle East. What </a:t>
            </a:r>
            <a:r>
              <a:rPr lang="en-US" sz="1200" b="1" i="1" baseline="0" dirty="0" smtClean="0">
                <a:solidFill>
                  <a:srgbClr val="002060"/>
                </a:solidFill>
              </a:rPr>
              <a:t>general</a:t>
            </a:r>
            <a:r>
              <a:rPr lang="en-US" sz="1200" b="1" baseline="0" dirty="0" smtClean="0">
                <a:solidFill>
                  <a:srgbClr val="002060"/>
                </a:solidFill>
              </a:rPr>
              <a:t> statements can you make about these countries? Try to come up with at least 3 of your own. </a:t>
            </a:r>
            <a:endParaRPr lang="en-US" sz="100" b="1" baseline="0" dirty="0" smtClean="0">
              <a:solidFill>
                <a:srgbClr val="002060"/>
              </a:solidFill>
            </a:endParaRPr>
          </a:p>
          <a:p>
            <a:pPr algn="l">
              <a:lnSpc>
                <a:spcPct val="115000"/>
              </a:lnSpc>
              <a:defRPr/>
            </a:pPr>
            <a:r>
              <a:rPr lang="en-US" sz="1050" b="1" baseline="0" dirty="0" smtClean="0">
                <a:solidFill>
                  <a:srgbClr val="006600"/>
                </a:solidFill>
              </a:rPr>
              <a:t>(Ex. Most countries in the Middle East have less than 400 TVs per 1,000 people.)</a:t>
            </a:r>
          </a:p>
          <a:p>
            <a:pPr algn="l">
              <a:lnSpc>
                <a:spcPct val="115000"/>
              </a:lnSpc>
              <a:defRPr/>
            </a:pPr>
            <a:r>
              <a:rPr lang="en-US" sz="1050" b="1" baseline="0" dirty="0" smtClean="0">
                <a:solidFill>
                  <a:srgbClr val="006600"/>
                </a:solidFill>
              </a:rPr>
              <a:t>(Ex. Most countries in the Middle East have a lower life expectancy than the U.S.)</a:t>
            </a:r>
          </a:p>
          <a:p>
            <a:pPr algn="l">
              <a:lnSpc>
                <a:spcPct val="115000"/>
              </a:lnSpc>
              <a:defRPr/>
            </a:pPr>
            <a:r>
              <a:rPr lang="en-US" sz="1050" b="1" baseline="0" dirty="0" smtClean="0">
                <a:solidFill>
                  <a:srgbClr val="006600"/>
                </a:solidFill>
              </a:rPr>
              <a:t>(Ex. Wealthier countries in the U.S. tend to be small and located near the Persian Gulf)</a:t>
            </a:r>
          </a:p>
          <a:p>
            <a:pPr algn="l">
              <a:lnSpc>
                <a:spcPct val="115000"/>
              </a:lnSpc>
              <a:defRPr/>
            </a:pPr>
            <a:endParaRPr lang="en-US" sz="1050" b="1" dirty="0" smtClean="0">
              <a:solidFill>
                <a:srgbClr val="006600"/>
              </a:solidFill>
            </a:endParaRPr>
          </a:p>
          <a:p>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29</a:t>
            </a:fld>
            <a:endParaRPr lang="en-US" dirty="0"/>
          </a:p>
        </p:txBody>
      </p:sp>
    </p:spTree>
    <p:extLst>
      <p:ext uri="{BB962C8B-B14F-4D97-AF65-F5344CB8AC3E}">
        <p14:creationId xmlns:p14="http://schemas.microsoft.com/office/powerpoint/2010/main" val="32661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I discuss the Middle East as a region. I explain that different people have different definitions</a:t>
            </a:r>
            <a:r>
              <a:rPr lang="en-US" baseline="0" dirty="0" smtClean="0"/>
              <a:t> of the Middle East, different names for the region, and different thoughts about what countries should be included. I explain which countries we are mainly discussing for our 7</a:t>
            </a:r>
            <a:r>
              <a:rPr lang="en-US" baseline="30000" dirty="0" smtClean="0"/>
              <a:t>th</a:t>
            </a:r>
            <a:r>
              <a:rPr lang="en-US" baseline="0" dirty="0" smtClean="0"/>
              <a:t> grade geography purposes (All of northern Africa to Afghanistan/Pakistan). </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3</a:t>
            </a:fld>
            <a:endParaRPr lang="en-US" dirty="0"/>
          </a:p>
        </p:txBody>
      </p:sp>
    </p:spTree>
    <p:extLst>
      <p:ext uri="{BB962C8B-B14F-4D97-AF65-F5344CB8AC3E}">
        <p14:creationId xmlns:p14="http://schemas.microsoft.com/office/powerpoint/2010/main" val="422808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in case it takes more than 1 day to complete this </a:t>
            </a:r>
            <a:r>
              <a:rPr lang="en-US" dirty="0" err="1" smtClean="0"/>
              <a:t>powerpoint</a:t>
            </a:r>
            <a:r>
              <a:rPr lang="en-US" dirty="0" smtClean="0"/>
              <a:t>.</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30</a:t>
            </a:fld>
            <a:endParaRPr lang="en-US" dirty="0"/>
          </a:p>
        </p:txBody>
      </p:sp>
    </p:spTree>
    <p:extLst>
      <p:ext uri="{BB962C8B-B14F-4D97-AF65-F5344CB8AC3E}">
        <p14:creationId xmlns:p14="http://schemas.microsoft.com/office/powerpoint/2010/main" val="120957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in case you find</a:t>
            </a:r>
            <a:r>
              <a:rPr lang="en-US" baseline="0" dirty="0" smtClean="0"/>
              <a:t> them to be useful.</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31</a:t>
            </a:fld>
            <a:endParaRPr lang="en-US" dirty="0"/>
          </a:p>
        </p:txBody>
      </p:sp>
    </p:spTree>
    <p:extLst>
      <p:ext uri="{BB962C8B-B14F-4D97-AF65-F5344CB8AC3E}">
        <p14:creationId xmlns:p14="http://schemas.microsoft.com/office/powerpoint/2010/main" val="3675877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r>
              <a:rPr lang="en-US" dirty="0" smtClean="0"/>
              <a:t>I have students complete this bell ringer in their notebooks at the beginning of class. Once I feel students</a:t>
            </a:r>
            <a:r>
              <a:rPr lang="en-US" baseline="0" dirty="0" smtClean="0"/>
              <a:t> have had enough time to think about and answer the question, I ask a few of them to share their answers with the class. </a:t>
            </a:r>
            <a:endParaRPr lang="en-US" dirty="0" smtClean="0"/>
          </a:p>
        </p:txBody>
      </p:sp>
      <p:sp>
        <p:nvSpPr>
          <p:cNvPr id="60420"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71450" indent="-296711">
              <a:defRPr>
                <a:solidFill>
                  <a:schemeClr val="tx1"/>
                </a:solidFill>
                <a:latin typeface="Arial" charset="0"/>
                <a:cs typeface="Arial" charset="0"/>
              </a:defRPr>
            </a:lvl2pPr>
            <a:lvl3pPr marL="1186847" indent="-237369">
              <a:defRPr>
                <a:solidFill>
                  <a:schemeClr val="tx1"/>
                </a:solidFill>
                <a:latin typeface="Arial" charset="0"/>
                <a:cs typeface="Arial" charset="0"/>
              </a:defRPr>
            </a:lvl3pPr>
            <a:lvl4pPr marL="1661585" indent="-237369">
              <a:defRPr>
                <a:solidFill>
                  <a:schemeClr val="tx1"/>
                </a:solidFill>
                <a:latin typeface="Arial" charset="0"/>
                <a:cs typeface="Arial" charset="0"/>
              </a:defRPr>
            </a:lvl4pPr>
            <a:lvl5pPr marL="2136324" indent="-237369">
              <a:defRPr>
                <a:solidFill>
                  <a:schemeClr val="tx1"/>
                </a:solidFill>
                <a:latin typeface="Arial" charset="0"/>
                <a:cs typeface="Arial" charset="0"/>
              </a:defRPr>
            </a:lvl5pPr>
            <a:lvl6pPr marL="2611062" indent="-237369" eaLnBrk="0" fontAlgn="base" hangingPunct="0">
              <a:spcBef>
                <a:spcPct val="0"/>
              </a:spcBef>
              <a:spcAft>
                <a:spcPct val="0"/>
              </a:spcAft>
              <a:defRPr>
                <a:solidFill>
                  <a:schemeClr val="tx1"/>
                </a:solidFill>
                <a:latin typeface="Arial" charset="0"/>
                <a:cs typeface="Arial" charset="0"/>
              </a:defRPr>
            </a:lvl6pPr>
            <a:lvl7pPr marL="3085801" indent="-237369" eaLnBrk="0" fontAlgn="base" hangingPunct="0">
              <a:spcBef>
                <a:spcPct val="0"/>
              </a:spcBef>
              <a:spcAft>
                <a:spcPct val="0"/>
              </a:spcAft>
              <a:defRPr>
                <a:solidFill>
                  <a:schemeClr val="tx1"/>
                </a:solidFill>
                <a:latin typeface="Arial" charset="0"/>
                <a:cs typeface="Arial" charset="0"/>
              </a:defRPr>
            </a:lvl7pPr>
            <a:lvl8pPr marL="3560540" indent="-237369" eaLnBrk="0" fontAlgn="base" hangingPunct="0">
              <a:spcBef>
                <a:spcPct val="0"/>
              </a:spcBef>
              <a:spcAft>
                <a:spcPct val="0"/>
              </a:spcAft>
              <a:defRPr>
                <a:solidFill>
                  <a:schemeClr val="tx1"/>
                </a:solidFill>
                <a:latin typeface="Arial" charset="0"/>
                <a:cs typeface="Arial" charset="0"/>
              </a:defRPr>
            </a:lvl8pPr>
            <a:lvl9pPr marL="4035279" indent="-237369" eaLnBrk="0" fontAlgn="base" hangingPunct="0">
              <a:spcBef>
                <a:spcPct val="0"/>
              </a:spcBef>
              <a:spcAft>
                <a:spcPct val="0"/>
              </a:spcAft>
              <a:defRPr>
                <a:solidFill>
                  <a:schemeClr val="tx1"/>
                </a:solidFill>
                <a:latin typeface="Arial" charset="0"/>
                <a:cs typeface="Arial" charset="0"/>
              </a:defRPr>
            </a:lvl9pPr>
          </a:lstStyle>
          <a:p>
            <a:fld id="{C56B5422-ACD8-4911-9471-C523B7BA4230}" type="slidenum">
              <a:rPr lang="en-US" smtClean="0">
                <a:solidFill>
                  <a:srgbClr val="000000"/>
                </a:solidFill>
              </a:rPr>
              <a:pPr/>
              <a:t>34</a:t>
            </a:fld>
            <a:endParaRPr lang="en-US" dirty="0" smtClean="0">
              <a:solidFill>
                <a:srgbClr val="000000"/>
              </a:solidFill>
            </a:endParaRPr>
          </a:p>
        </p:txBody>
      </p:sp>
    </p:spTree>
    <p:extLst>
      <p:ext uri="{BB962C8B-B14F-4D97-AF65-F5344CB8AC3E}">
        <p14:creationId xmlns:p14="http://schemas.microsoft.com/office/powerpoint/2010/main" val="55745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to guide the students’ thinking as we go through</a:t>
            </a:r>
            <a:r>
              <a:rPr lang="en-US" baseline="0" dirty="0" smtClean="0"/>
              <a:t> the </a:t>
            </a:r>
            <a:r>
              <a:rPr lang="en-US" baseline="0" dirty="0" err="1" smtClean="0"/>
              <a:t>powerpoint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4</a:t>
            </a:fld>
            <a:endParaRPr lang="en-US" dirty="0"/>
          </a:p>
        </p:txBody>
      </p:sp>
    </p:spTree>
    <p:extLst>
      <p:ext uri="{BB962C8B-B14F-4D97-AF65-F5344CB8AC3E}">
        <p14:creationId xmlns:p14="http://schemas.microsoft.com/office/powerpoint/2010/main" val="222046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 use the actual Google Earth program</a:t>
            </a:r>
            <a:r>
              <a:rPr lang="en-US" baseline="0" dirty="0" smtClean="0"/>
              <a:t> in my class (because kids love to see it zoom), but if you don’t have access to it or don’t have time, you could always use this screenshot. </a:t>
            </a:r>
          </a:p>
          <a:p>
            <a:r>
              <a:rPr lang="en-US" baseline="0" dirty="0" smtClean="0"/>
              <a:t>At this point in the year, students should be able to tell me a lot about a region just based on a satellite image. I like to ask them lots of questions to make sure they remember their skills. Possible questions include:</a:t>
            </a:r>
          </a:p>
          <a:p>
            <a:endParaRPr lang="en-US" baseline="0" dirty="0" smtClean="0"/>
          </a:p>
          <a:p>
            <a:pPr marL="228600" indent="-228600">
              <a:buAutoNum type="arabicPeriod"/>
            </a:pPr>
            <a:r>
              <a:rPr lang="en-US" baseline="0" dirty="0" smtClean="0"/>
              <a:t>What kind of picture is this? Or Is this an aerial photo or a satellite image? What’s the difference? How can you tell? (satellite image)</a:t>
            </a:r>
          </a:p>
          <a:p>
            <a:pPr marL="228600" indent="-228600">
              <a:buAutoNum type="arabicPeriod"/>
            </a:pPr>
            <a:r>
              <a:rPr lang="en-US" baseline="0" dirty="0" smtClean="0"/>
              <a:t>What can you tell me about the Middle East just based on this picture? (There are lots of deserts because it looks sandy, it looks like it’s a relatively flat region, they have a lot of coastline, the northern part near Turkey is more green and probably has more fertile land, you can see a few rivers, etc.)</a:t>
            </a:r>
          </a:p>
          <a:p>
            <a:pPr marL="228600" indent="-228600">
              <a:buAutoNum type="arabicPeriod"/>
            </a:pPr>
            <a:r>
              <a:rPr lang="en-US" baseline="0" dirty="0" smtClean="0"/>
              <a:t>What direction does the Nile River flow? How can you tell? (North because it empties into the Mediterranean and you can see the delta)</a:t>
            </a:r>
          </a:p>
          <a:p>
            <a:pPr marL="228600" indent="-228600">
              <a:buAutoNum type="arabicPeriod"/>
            </a:pPr>
            <a:r>
              <a:rPr lang="en-US" baseline="0" dirty="0" smtClean="0"/>
              <a:t>Where do you think most people in the Middle East live? (Near the coasts, in Turkey, along the banks of rivers, where it is green, etc.)</a:t>
            </a:r>
          </a:p>
          <a:p>
            <a:pPr marL="228600" indent="-228600">
              <a:buAutoNum type="arabicPeriod"/>
            </a:pPr>
            <a:r>
              <a:rPr lang="en-US" baseline="0" dirty="0" smtClean="0"/>
              <a:t>Which areas do you think are least populated? (Middle of Saudi Arabia, everywhere it looks really brown, inland areas, etc.)</a:t>
            </a:r>
          </a:p>
          <a:p>
            <a:pPr marL="228600" indent="-228600">
              <a:buAutoNum type="arabicPeriod"/>
            </a:pPr>
            <a:endParaRPr lang="en-US" baseline="0" dirty="0" smtClean="0"/>
          </a:p>
          <a:p>
            <a:pPr marL="0" indent="0">
              <a:buNone/>
            </a:pPr>
            <a:r>
              <a:rPr lang="en-US" baseline="0" dirty="0" smtClean="0"/>
              <a:t>You can also simply draw x’s or something on the map and ask them which body of water is this, what country do you think I’m in, etc.</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5</a:t>
            </a:fld>
            <a:endParaRPr lang="en-US" dirty="0"/>
          </a:p>
        </p:txBody>
      </p:sp>
    </p:spTree>
    <p:extLst>
      <p:ext uri="{BB962C8B-B14F-4D97-AF65-F5344CB8AC3E}">
        <p14:creationId xmlns:p14="http://schemas.microsoft.com/office/powerpoint/2010/main" val="387414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of a warm-up to make sure students</a:t>
            </a:r>
            <a:r>
              <a:rPr lang="en-US" baseline="0" dirty="0" smtClean="0"/>
              <a:t> were paying attention to the map we completed previously and that they know which area of the world we are talking about.</a:t>
            </a:r>
          </a:p>
          <a:p>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6</a:t>
            </a:fld>
            <a:endParaRPr lang="en-US" dirty="0"/>
          </a:p>
        </p:txBody>
      </p:sp>
    </p:spTree>
    <p:extLst>
      <p:ext uri="{BB962C8B-B14F-4D97-AF65-F5344CB8AC3E}">
        <p14:creationId xmlns:p14="http://schemas.microsoft.com/office/powerpoint/2010/main" val="192901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There is a whole lesson about this angel concept, but I usually just show my kids a picture and they make the connection without talking about which country</a:t>
            </a:r>
            <a:r>
              <a:rPr lang="en-US" baseline="0" dirty="0" smtClean="0"/>
              <a:t> makes up which of the angel’s body parts and all of that extra stuff.</a:t>
            </a:r>
            <a:endParaRPr 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757066" indent="-291179" eaLnBrk="0" hangingPunct="0">
              <a:defRPr sz="2400">
                <a:solidFill>
                  <a:schemeClr val="tx1"/>
                </a:solidFill>
                <a:latin typeface="Arial" charset="0"/>
                <a:ea typeface="ＭＳ Ｐゴシック" pitchFamily="-109" charset="-128"/>
              </a:defRPr>
            </a:lvl2pPr>
            <a:lvl3pPr marL="1164717" indent="-232943" eaLnBrk="0" hangingPunct="0">
              <a:defRPr sz="2400">
                <a:solidFill>
                  <a:schemeClr val="tx1"/>
                </a:solidFill>
                <a:latin typeface="Arial" charset="0"/>
                <a:ea typeface="ＭＳ Ｐゴシック" pitchFamily="-109" charset="-128"/>
              </a:defRPr>
            </a:lvl3pPr>
            <a:lvl4pPr marL="1630604" indent="-232943" eaLnBrk="0" hangingPunct="0">
              <a:defRPr sz="2400">
                <a:solidFill>
                  <a:schemeClr val="tx1"/>
                </a:solidFill>
                <a:latin typeface="Arial" charset="0"/>
                <a:ea typeface="ＭＳ Ｐゴシック" pitchFamily="-109" charset="-128"/>
              </a:defRPr>
            </a:lvl4pPr>
            <a:lvl5pPr marL="2096491" indent="-232943" eaLnBrk="0" hangingPunct="0">
              <a:defRPr sz="2400">
                <a:solidFill>
                  <a:schemeClr val="tx1"/>
                </a:solidFill>
                <a:latin typeface="Arial" charset="0"/>
                <a:ea typeface="ＭＳ Ｐゴシック" pitchFamily="-109" charset="-128"/>
              </a:defRPr>
            </a:lvl5pPr>
            <a:lvl6pPr marL="2562377" indent="-232943" algn="ctr" eaLnBrk="0" fontAlgn="base" hangingPunct="0">
              <a:spcBef>
                <a:spcPct val="0"/>
              </a:spcBef>
              <a:spcAft>
                <a:spcPct val="0"/>
              </a:spcAft>
              <a:defRPr sz="2400">
                <a:solidFill>
                  <a:schemeClr val="tx1"/>
                </a:solidFill>
                <a:latin typeface="Arial" charset="0"/>
                <a:ea typeface="ＭＳ Ｐゴシック" pitchFamily="-109" charset="-128"/>
              </a:defRPr>
            </a:lvl6pPr>
            <a:lvl7pPr marL="3028264" indent="-232943"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94151" indent="-232943"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960038" indent="-232943"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fld id="{87BBECAC-72EE-42EB-B784-3BBAC831871A}" type="slidenum">
              <a:rPr lang="en-US" sz="1200"/>
              <a:pPr eaLnBrk="1" hangingPunct="1"/>
              <a:t>7</a:t>
            </a:fld>
            <a:endParaRPr lang="en-US" sz="1200"/>
          </a:p>
        </p:txBody>
      </p:sp>
    </p:spTree>
    <p:extLst>
      <p:ext uri="{BB962C8B-B14F-4D97-AF65-F5344CB8AC3E}">
        <p14:creationId xmlns:p14="http://schemas.microsoft.com/office/powerpoint/2010/main" val="401419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 this map to practice our map skills as I like to do for every region. Some questions could include:</a:t>
            </a:r>
          </a:p>
          <a:p>
            <a:endParaRPr lang="en-US" dirty="0" smtClean="0"/>
          </a:p>
          <a:p>
            <a:pPr marL="228600" indent="-228600">
              <a:buAutoNum type="arabicPeriod"/>
            </a:pPr>
            <a:r>
              <a:rPr lang="en-US" baseline="0" dirty="0" smtClean="0"/>
              <a:t>Which country has the highest average elevation? (Iran)</a:t>
            </a:r>
          </a:p>
          <a:p>
            <a:pPr marL="228600" indent="-228600">
              <a:buAutoNum type="arabicPeriod"/>
            </a:pPr>
            <a:r>
              <a:rPr lang="en-US" baseline="0" dirty="0" smtClean="0"/>
              <a:t>What body of water is directly west of Saudi Arabia? (Red Sea)</a:t>
            </a:r>
          </a:p>
          <a:p>
            <a:pPr marL="228600" indent="-228600">
              <a:buAutoNum type="arabicPeriod"/>
            </a:pPr>
            <a:r>
              <a:rPr lang="en-US" baseline="0" dirty="0" smtClean="0"/>
              <a:t>Name two deserts located in the Middle East. (Rub Al Khali, An Nafud, Sahara, Great Salt Desert, etc.)</a:t>
            </a:r>
          </a:p>
          <a:p>
            <a:pPr marL="228600" indent="-228600">
              <a:buAutoNum type="arabicPeriod"/>
            </a:pPr>
            <a:r>
              <a:rPr lang="en-US" baseline="0" dirty="0" smtClean="0"/>
              <a:t>Which areas on the map do you think have a high population density? (Iraq because it has two major rivers, near the coast, areas in green with lower elevations, etc.)</a:t>
            </a:r>
          </a:p>
          <a:p>
            <a:pPr marL="228600" indent="-228600">
              <a:buAutoNum type="arabicPeriod"/>
            </a:pPr>
            <a:r>
              <a:rPr lang="en-US" baseline="0" dirty="0" smtClean="0"/>
              <a:t>What rivers flow into the Persian Gulf? (Euphrates &amp; Tigris)</a:t>
            </a:r>
          </a:p>
          <a:p>
            <a:pPr marL="228600" indent="-228600">
              <a:buAutoNum type="arabicPeriod"/>
            </a:pPr>
            <a:endParaRPr lang="en-US" baseline="0" dirty="0" smtClean="0"/>
          </a:p>
          <a:p>
            <a:pPr marL="0" indent="0">
              <a:buNone/>
            </a:pPr>
            <a:r>
              <a:rPr lang="en-US" baseline="0" dirty="0" smtClean="0"/>
              <a:t>The question possibilities go on and on.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9</a:t>
            </a:fld>
            <a:endParaRPr lang="en-US" dirty="0"/>
          </a:p>
        </p:txBody>
      </p:sp>
    </p:spTree>
    <p:extLst>
      <p:ext uri="{BB962C8B-B14F-4D97-AF65-F5344CB8AC3E}">
        <p14:creationId xmlns:p14="http://schemas.microsoft.com/office/powerpoint/2010/main" val="111688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http://www.timemaps.com/history/middle-east-500ad</a:t>
            </a:r>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10</a:t>
            </a:fld>
            <a:endParaRPr lang="en-US" dirty="0"/>
          </a:p>
        </p:txBody>
      </p:sp>
    </p:spTree>
    <p:extLst>
      <p:ext uri="{BB962C8B-B14F-4D97-AF65-F5344CB8AC3E}">
        <p14:creationId xmlns:p14="http://schemas.microsoft.com/office/powerpoint/2010/main" val="324617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https://www.youtube.com/watch?v=-D0HmtGlqJM</a:t>
            </a:r>
            <a:endParaRPr lang="en-US" dirty="0" smtClean="0"/>
          </a:p>
          <a:p>
            <a:endParaRPr lang="en-US" dirty="0"/>
          </a:p>
        </p:txBody>
      </p:sp>
      <p:sp>
        <p:nvSpPr>
          <p:cNvPr id="4" name="Slide Number Placeholder 3"/>
          <p:cNvSpPr>
            <a:spLocks noGrp="1"/>
          </p:cNvSpPr>
          <p:nvPr>
            <p:ph type="sldNum" sz="quarter" idx="10"/>
          </p:nvPr>
        </p:nvSpPr>
        <p:spPr/>
        <p:txBody>
          <a:bodyPr/>
          <a:lstStyle/>
          <a:p>
            <a:fld id="{AB1053BC-E668-40E1-BF75-AA6209463A3E}" type="slidenum">
              <a:rPr lang="en-US" smtClean="0"/>
              <a:t>17</a:t>
            </a:fld>
            <a:endParaRPr lang="en-US" dirty="0"/>
          </a:p>
        </p:txBody>
      </p:sp>
    </p:spTree>
    <p:extLst>
      <p:ext uri="{BB962C8B-B14F-4D97-AF65-F5344CB8AC3E}">
        <p14:creationId xmlns:p14="http://schemas.microsoft.com/office/powerpoint/2010/main" val="284191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E8F97A-5133-4746-AF9E-15361723DAE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C226B-12C4-461D-AEEE-C78B4F9864CC}" type="datetimeFigureOut">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E8F97A-5133-4746-AF9E-15361723DAEA}" type="slidenum">
              <a:rPr lang="en-US" smtClean="0"/>
              <a:t>‹#›</a:t>
            </a:fld>
            <a:endParaRPr lang="en-US"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8FC226B-12C4-461D-AEEE-C78B4F9864CC}" type="datetimeFigureOut">
              <a:rPr lang="en-US" smtClean="0"/>
              <a:t>3/27/2017</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A0E8F97A-5133-4746-AF9E-15361723DAEA}" type="slidenum">
              <a:rPr lang="en-US" smtClean="0"/>
              <a:t>‹#›</a:t>
            </a:fld>
            <a:endParaRPr lang="en-US"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jAMRTGv82Zo&amp;list=PL7355D4284078E1B1&amp;feature=share&amp;index=1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imemaps.com/history/middle-east-500ad"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5.png"/><Relationship Id="rId10" Type="http://schemas.openxmlformats.org/officeDocument/2006/relationships/hyperlink" Target="https://www.youtube.com/watch?v=-D0HmtGlqJM" TargetMode="External"/><Relationship Id="rId4" Type="http://schemas.microsoft.com/office/2007/relationships/hdphoto" Target="../media/hdphoto1.wdp"/><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3297953" cy="3109912"/>
          </a:xfrm>
        </p:spPr>
        <p:txBody>
          <a:bodyPr>
            <a:noAutofit/>
          </a:bodyPr>
          <a:lstStyle/>
          <a:p>
            <a:r>
              <a:rPr lang="en-US" sz="4000" b="1" dirty="0" smtClean="0"/>
              <a:t>Introduction to the Middle East</a:t>
            </a:r>
            <a:endParaRPr lang="en-US" sz="4000" b="1" dirty="0"/>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7510" r="27510"/>
          <a:stretch>
            <a:fillRect/>
          </a:stretch>
        </p:blipFill>
        <p:spPr/>
      </p:pic>
      <p:sp>
        <p:nvSpPr>
          <p:cNvPr id="3" name="TextBox 2"/>
          <p:cNvSpPr txBox="1"/>
          <p:nvPr/>
        </p:nvSpPr>
        <p:spPr>
          <a:xfrm>
            <a:off x="152400" y="5334000"/>
            <a:ext cx="9020133" cy="923330"/>
          </a:xfrm>
          <a:prstGeom prst="rect">
            <a:avLst/>
          </a:prstGeom>
          <a:noFill/>
        </p:spPr>
        <p:txBody>
          <a:bodyPr wrap="square" rtlCol="0">
            <a:spAutoFit/>
          </a:bodyPr>
          <a:lstStyle/>
          <a:p>
            <a:r>
              <a:rPr lang="en-US" dirty="0" smtClean="0"/>
              <a:t>Absent students:  Copy notes from the power point onto page 94 in your </a:t>
            </a:r>
            <a:endParaRPr lang="en-US" dirty="0"/>
          </a:p>
          <a:p>
            <a:r>
              <a:rPr lang="en-US" dirty="0" smtClean="0"/>
              <a:t>INB.  On page 95, answer the questions from pages 28, 29, and  30 </a:t>
            </a:r>
            <a:r>
              <a:rPr lang="en-US" smtClean="0"/>
              <a:t>of the </a:t>
            </a:r>
            <a:r>
              <a:rPr lang="en-US" dirty="0" err="1" smtClean="0"/>
              <a:t>powerpoint</a:t>
            </a:r>
            <a:r>
              <a:rPr lang="en-US" dirty="0" smtClean="0"/>
              <a:t>.</a:t>
            </a:r>
            <a:endParaRPr lang="en-US" dirty="0"/>
          </a:p>
        </p:txBody>
      </p:sp>
    </p:spTree>
    <p:extLst>
      <p:ext uri="{BB962C8B-B14F-4D97-AF65-F5344CB8AC3E}">
        <p14:creationId xmlns:p14="http://schemas.microsoft.com/office/powerpoint/2010/main" val="753337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lstStyle/>
          <a:p>
            <a:pPr eaLnBrk="1" fontAlgn="auto" hangingPunct="1">
              <a:spcAft>
                <a:spcPts val="0"/>
              </a:spcAft>
              <a:defRPr/>
            </a:pPr>
            <a:r>
              <a:rPr lang="en-US" sz="4400" b="1" dirty="0" smtClean="0">
                <a:solidFill>
                  <a:schemeClr val="bg1"/>
                </a:solidFill>
                <a:ea typeface="+mj-ea"/>
              </a:rPr>
              <a:t>Birthplace of Civilization</a:t>
            </a:r>
            <a:endParaRPr sz="4400" b="1" dirty="0">
              <a:solidFill>
                <a:schemeClr val="bg1"/>
              </a:solidFill>
              <a:ea typeface="+mj-ea"/>
            </a:endParaRPr>
          </a:p>
        </p:txBody>
      </p:sp>
      <p:sp>
        <p:nvSpPr>
          <p:cNvPr id="13314" name="Content Placeholder 1"/>
          <p:cNvSpPr>
            <a:spLocks noGrp="1"/>
          </p:cNvSpPr>
          <p:nvPr>
            <p:ph idx="1"/>
          </p:nvPr>
        </p:nvSpPr>
        <p:spPr>
          <a:xfrm>
            <a:off x="0" y="914401"/>
            <a:ext cx="9144000" cy="2819400"/>
          </a:xfrm>
        </p:spPr>
        <p:txBody>
          <a:bodyPr>
            <a:normAutofit/>
          </a:bodyPr>
          <a:lstStyle/>
          <a:p>
            <a:r>
              <a:rPr lang="en-US" sz="4000" dirty="0" smtClean="0">
                <a:solidFill>
                  <a:schemeClr val="bg1"/>
                </a:solidFill>
              </a:rPr>
              <a:t>The 1</a:t>
            </a:r>
            <a:r>
              <a:rPr lang="en-US" sz="4000" baseline="30000" dirty="0" smtClean="0">
                <a:solidFill>
                  <a:schemeClr val="bg1"/>
                </a:solidFill>
              </a:rPr>
              <a:t>st</a:t>
            </a:r>
            <a:r>
              <a:rPr lang="en-US" sz="4000" dirty="0" smtClean="0">
                <a:solidFill>
                  <a:schemeClr val="bg1"/>
                </a:solidFill>
              </a:rPr>
              <a:t> ancient civilizations &amp; possibly even human life itself originated here!</a:t>
            </a:r>
          </a:p>
          <a:p>
            <a:pPr marL="0" indent="0" eaLnBrk="1" hangingPunct="1">
              <a:buNone/>
            </a:pPr>
            <a:endParaRPr lang="en-US" dirty="0" smtClean="0">
              <a:solidFill>
                <a:schemeClr val="bg1"/>
              </a:solidFill>
            </a:endParaRPr>
          </a:p>
        </p:txBody>
      </p:sp>
      <p:sp>
        <p:nvSpPr>
          <p:cNvPr id="2" name="Rectangle 1"/>
          <p:cNvSpPr/>
          <p:nvPr/>
        </p:nvSpPr>
        <p:spPr>
          <a:xfrm>
            <a:off x="-32479" y="3200400"/>
            <a:ext cx="9166302" cy="2862322"/>
          </a:xfrm>
          <a:prstGeom prst="rect">
            <a:avLst/>
          </a:prstGeom>
        </p:spPr>
        <p:txBody>
          <a:bodyPr wrap="square">
            <a:spAutoFit/>
          </a:bodyPr>
          <a:lstStyle/>
          <a:p>
            <a:pPr algn="ctr"/>
            <a:r>
              <a:rPr lang="en-US" sz="4000" b="1" dirty="0">
                <a:solidFill>
                  <a:schemeClr val="bg1"/>
                </a:solidFill>
                <a:hlinkClick r:id="rId3"/>
              </a:rPr>
              <a:t>Mesopotamia</a:t>
            </a:r>
            <a:endParaRPr lang="en-US" sz="4000" b="1" dirty="0">
              <a:solidFill>
                <a:schemeClr val="bg1"/>
              </a:solidFill>
            </a:endParaRPr>
          </a:p>
          <a:p>
            <a:pPr marL="228600" indent="-228600"/>
            <a:r>
              <a:rPr lang="en-US" sz="2800" dirty="0">
                <a:solidFill>
                  <a:schemeClr val="bg1"/>
                </a:solidFill>
              </a:rPr>
              <a:t>Mesopotamia—Greek for “land between the rivers”</a:t>
            </a:r>
          </a:p>
          <a:p>
            <a:pPr marL="228600" indent="-228600"/>
            <a:r>
              <a:rPr lang="en-US" sz="2800" dirty="0" smtClean="0">
                <a:solidFill>
                  <a:schemeClr val="bg1"/>
                </a:solidFill>
              </a:rPr>
              <a:t>Covers Iraq, </a:t>
            </a:r>
            <a:r>
              <a:rPr lang="en-US" sz="2800" dirty="0">
                <a:solidFill>
                  <a:schemeClr val="bg1"/>
                </a:solidFill>
              </a:rPr>
              <a:t>parts of Syria, </a:t>
            </a:r>
            <a:r>
              <a:rPr lang="en-US" sz="2800" dirty="0" smtClean="0">
                <a:solidFill>
                  <a:schemeClr val="bg1"/>
                </a:solidFill>
              </a:rPr>
              <a:t>Turkey</a:t>
            </a:r>
          </a:p>
          <a:p>
            <a:pPr marL="228600" indent="-228600"/>
            <a:endParaRPr lang="en-US" sz="2800" dirty="0">
              <a:solidFill>
                <a:schemeClr val="bg1"/>
              </a:solidFill>
            </a:endParaRPr>
          </a:p>
          <a:p>
            <a:pPr marL="228600" indent="-228600" algn="ctr"/>
            <a:r>
              <a:rPr lang="en-US" sz="2800" dirty="0">
                <a:solidFill>
                  <a:schemeClr val="bg1"/>
                </a:solidFill>
              </a:rPr>
              <a:t>Region called Fertile Crescent due </a:t>
            </a:r>
            <a:r>
              <a:rPr lang="en-US" sz="2800" smtClean="0">
                <a:solidFill>
                  <a:schemeClr val="bg1"/>
                </a:solidFill>
              </a:rPr>
              <a:t>to its </a:t>
            </a:r>
            <a:r>
              <a:rPr lang="en-US" sz="2800" dirty="0" smtClean="0">
                <a:solidFill>
                  <a:schemeClr val="bg1"/>
                </a:solidFill>
              </a:rPr>
              <a:t>shape </a:t>
            </a:r>
          </a:p>
          <a:p>
            <a:pPr marL="228600" indent="-228600" algn="ctr"/>
            <a:r>
              <a:rPr lang="en-US" sz="2800" dirty="0" smtClean="0">
                <a:solidFill>
                  <a:schemeClr val="bg1"/>
                </a:solidFill>
              </a:rPr>
              <a:t>&amp; the fertile </a:t>
            </a:r>
            <a:r>
              <a:rPr lang="en-US" sz="2800" dirty="0">
                <a:solidFill>
                  <a:schemeClr val="bg1"/>
                </a:solidFill>
              </a:rPr>
              <a:t>soil</a:t>
            </a:r>
          </a:p>
        </p:txBody>
      </p:sp>
    </p:spTree>
    <p:extLst>
      <p:ext uri="{BB962C8B-B14F-4D97-AF65-F5344CB8AC3E}">
        <p14:creationId xmlns:p14="http://schemas.microsoft.com/office/powerpoint/2010/main" val="323282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6200" y="76200"/>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4800" b="1" dirty="0">
                <a:solidFill>
                  <a:srgbClr val="006600"/>
                </a:solidFill>
                <a:latin typeface="Calligrapher" pitchFamily="2" charset="0"/>
              </a:rPr>
              <a:t>Fertile Crescent</a:t>
            </a:r>
          </a:p>
        </p:txBody>
      </p:sp>
      <p:pic>
        <p:nvPicPr>
          <p:cNvPr id="14339" name="Picture 3" descr="map-Mid East-topography for PPT"/>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990" t="1366"/>
          <a:stretch>
            <a:fillRect/>
          </a:stretch>
        </p:blipFill>
        <p:spPr bwMode="auto">
          <a:xfrm>
            <a:off x="685800" y="908050"/>
            <a:ext cx="79248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7"/>
          <p:cNvSpPr>
            <a:spLocks noChangeArrowheads="1"/>
          </p:cNvSpPr>
          <p:nvPr/>
        </p:nvSpPr>
        <p:spPr bwMode="auto">
          <a:xfrm rot="3233255">
            <a:off x="5631656" y="2245519"/>
            <a:ext cx="1154113" cy="1628775"/>
          </a:xfrm>
          <a:prstGeom prst="moon">
            <a:avLst>
              <a:gd name="adj" fmla="val 54824"/>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Rectangle 4"/>
          <p:cNvSpPr/>
          <p:nvPr/>
        </p:nvSpPr>
        <p:spPr>
          <a:xfrm>
            <a:off x="76200" y="4258163"/>
            <a:ext cx="1754304" cy="2585323"/>
          </a:xfrm>
          <a:prstGeom prst="rect">
            <a:avLst/>
          </a:prstGeom>
          <a:solidFill>
            <a:schemeClr val="bg1"/>
          </a:solidFill>
        </p:spPr>
        <p:txBody>
          <a:bodyPr wrap="square">
            <a:spAutoFit/>
          </a:bodyPr>
          <a:lstStyle/>
          <a:p>
            <a:r>
              <a:rPr lang="en-US" dirty="0" smtClean="0"/>
              <a:t>FUN FACT:</a:t>
            </a:r>
          </a:p>
          <a:p>
            <a:r>
              <a:rPr lang="en-US" dirty="0" smtClean="0"/>
              <a:t>Cuneiform</a:t>
            </a:r>
            <a:r>
              <a:rPr lang="en-US" dirty="0"/>
              <a:t>, the earliest form of writing on clay tablets, was recorded in </a:t>
            </a:r>
            <a:r>
              <a:rPr lang="en-US" dirty="0" smtClean="0"/>
              <a:t>Mesopotamia</a:t>
            </a:r>
            <a:endParaRPr lang="en-US" dirty="0"/>
          </a:p>
        </p:txBody>
      </p:sp>
    </p:spTree>
    <p:extLst>
      <p:ext uri="{BB962C8B-B14F-4D97-AF65-F5344CB8AC3E}">
        <p14:creationId xmlns:p14="http://schemas.microsoft.com/office/powerpoint/2010/main" val="3206492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2000" fill="hold"/>
                                        <p:tgtEl>
                                          <p:spTgt spid="31751"/>
                                        </p:tgtEl>
                                        <p:attrNameLst>
                                          <p:attrName>ppt_x</p:attrName>
                                        </p:attrNameLst>
                                      </p:cBhvr>
                                      <p:tavLst>
                                        <p:tav tm="0">
                                          <p:val>
                                            <p:strVal val="0-#ppt_w/2"/>
                                          </p:val>
                                        </p:tav>
                                        <p:tav tm="100000">
                                          <p:val>
                                            <p:strVal val="#ppt_x"/>
                                          </p:val>
                                        </p:tav>
                                      </p:tavLst>
                                    </p:anim>
                                    <p:anim calcmode="lin" valueType="num">
                                      <p:cBhvr additive="base">
                                        <p:cTn id="8" dur="2000" fill="hold"/>
                                        <p:tgtEl>
                                          <p:spTgt spid="317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0200" y="18738"/>
            <a:ext cx="5315158" cy="7084211"/>
          </a:xfrm>
          <a:prstGeom prst="rect">
            <a:avLst/>
          </a:prstGeom>
        </p:spPr>
      </p:pic>
    </p:spTree>
    <p:extLst>
      <p:ext uri="{BB962C8B-B14F-4D97-AF65-F5344CB8AC3E}">
        <p14:creationId xmlns:p14="http://schemas.microsoft.com/office/powerpoint/2010/main" val="143333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838200"/>
            <a:ext cx="7205647" cy="9603912"/>
          </a:xfrm>
          <a:prstGeom prst="rect">
            <a:avLst/>
          </a:prstGeom>
        </p:spPr>
      </p:pic>
    </p:spTree>
    <p:extLst>
      <p:ext uri="{BB962C8B-B14F-4D97-AF65-F5344CB8AC3E}">
        <p14:creationId xmlns:p14="http://schemas.microsoft.com/office/powerpoint/2010/main" val="256867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202009" y="1052230"/>
            <a:ext cx="4291013" cy="2057400"/>
          </a:xfrm>
        </p:spPr>
        <p:txBody>
          <a:bodyPr>
            <a:normAutofit/>
          </a:bodyPr>
          <a:lstStyle/>
          <a:p>
            <a:r>
              <a:rPr lang="en-US" sz="2400" dirty="0"/>
              <a:t>Most of SW Asia is desert. </a:t>
            </a:r>
            <a:r>
              <a:rPr lang="en-US" sz="2400" dirty="0" smtClean="0"/>
              <a:t> </a:t>
            </a:r>
            <a:r>
              <a:rPr lang="en-US" sz="2400" dirty="0"/>
              <a:t>Two major rivers, the Tigris and the Euphrates, run through what is known as the Fertile Crescent.  </a:t>
            </a:r>
          </a:p>
        </p:txBody>
      </p:sp>
      <p:sp>
        <p:nvSpPr>
          <p:cNvPr id="7" name="Text Placeholder 6"/>
          <p:cNvSpPr>
            <a:spLocks noGrp="1"/>
          </p:cNvSpPr>
          <p:nvPr>
            <p:ph type="body" sz="half" idx="4294967295"/>
          </p:nvPr>
        </p:nvSpPr>
        <p:spPr>
          <a:xfrm>
            <a:off x="4936006" y="4005914"/>
            <a:ext cx="3911600" cy="1554163"/>
          </a:xfrm>
        </p:spPr>
        <p:txBody>
          <a:bodyPr>
            <a:noAutofit/>
          </a:bodyPr>
          <a:lstStyle/>
          <a:p>
            <a:r>
              <a:rPr lang="en-US" sz="2400" dirty="0"/>
              <a:t>Years of flooding has made the land surrounding the rivers fertile.  Irrigation is also used to produce more fertile soil for crops. </a:t>
            </a:r>
          </a:p>
        </p:txBody>
      </p:sp>
      <p:pic>
        <p:nvPicPr>
          <p:cNvPr id="5" name="Picture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32496" y="3578227"/>
            <a:ext cx="4291013" cy="2971800"/>
          </a:xfrm>
        </p:spPr>
      </p:pic>
      <p:pic>
        <p:nvPicPr>
          <p:cNvPr id="9" name="Content Placeholder 8"/>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695031" y="685800"/>
            <a:ext cx="4448969" cy="3003989"/>
          </a:xfrm>
        </p:spPr>
      </p:pic>
      <p:sp>
        <p:nvSpPr>
          <p:cNvPr id="8" name="Text Box 2"/>
          <p:cNvSpPr txBox="1">
            <a:spLocks noChangeArrowheads="1"/>
          </p:cNvSpPr>
          <p:nvPr/>
        </p:nvSpPr>
        <p:spPr bwMode="auto">
          <a:xfrm>
            <a:off x="0" y="36567"/>
            <a:ext cx="899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6000" b="1" dirty="0">
                <a:solidFill>
                  <a:srgbClr val="006600"/>
                </a:solidFill>
                <a:latin typeface="Calligrapher" pitchFamily="2" charset="0"/>
              </a:rPr>
              <a:t>The Fertile Crescent</a:t>
            </a:r>
          </a:p>
        </p:txBody>
      </p:sp>
    </p:spTree>
    <p:extLst>
      <p:ext uri="{BB962C8B-B14F-4D97-AF65-F5344CB8AC3E}">
        <p14:creationId xmlns:p14="http://schemas.microsoft.com/office/powerpoint/2010/main" val="253501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36567"/>
            <a:ext cx="899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6000" b="1" dirty="0">
                <a:solidFill>
                  <a:srgbClr val="006600"/>
                </a:solidFill>
                <a:latin typeface="Calligrapher" pitchFamily="2" charset="0"/>
              </a:rPr>
              <a:t>The Fertile Crescent</a:t>
            </a:r>
          </a:p>
        </p:txBody>
      </p:sp>
      <p:pic>
        <p:nvPicPr>
          <p:cNvPr id="15363" name="Picture 5" descr="map-Fertile Crescent-1"/>
          <p:cNvPicPr>
            <a:picLocks noChangeAspect="1" noChangeArrowheads="1"/>
          </p:cNvPicPr>
          <p:nvPr/>
        </p:nvPicPr>
        <p:blipFill rotWithShape="1">
          <a:blip r:embed="rId2">
            <a:lum contrast="12000"/>
            <a:extLst>
              <a:ext uri="{28A0092B-C50C-407E-A947-70E740481C1C}">
                <a14:useLocalDpi xmlns:a14="http://schemas.microsoft.com/office/drawing/2010/main" val="0"/>
              </a:ext>
            </a:extLst>
          </a:blip>
          <a:srcRect l="1" r="20561"/>
          <a:stretch/>
        </p:blipFill>
        <p:spPr bwMode="auto">
          <a:xfrm>
            <a:off x="0" y="838200"/>
            <a:ext cx="6355829" cy="6042520"/>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55829" y="0"/>
            <a:ext cx="2895600" cy="4031873"/>
          </a:xfrm>
          <a:prstGeom prst="rect">
            <a:avLst/>
          </a:prstGeom>
          <a:noFill/>
        </p:spPr>
        <p:txBody>
          <a:bodyPr wrap="square" rtlCol="0">
            <a:spAutoFit/>
          </a:bodyPr>
          <a:lstStyle/>
          <a:p>
            <a:r>
              <a:rPr lang="en-US" sz="3200" b="1" dirty="0" smtClean="0">
                <a:solidFill>
                  <a:schemeClr val="bg1"/>
                </a:solidFill>
              </a:rPr>
              <a:t>Ancient civilizations such as:</a:t>
            </a:r>
          </a:p>
          <a:p>
            <a:endParaRPr lang="en-US" sz="1100" b="1" dirty="0" smtClean="0">
              <a:solidFill>
                <a:schemeClr val="bg1"/>
              </a:solidFill>
            </a:endParaRPr>
          </a:p>
          <a:p>
            <a:r>
              <a:rPr lang="en-US" sz="2800" dirty="0" smtClean="0">
                <a:solidFill>
                  <a:schemeClr val="bg1"/>
                </a:solidFill>
              </a:rPr>
              <a:t>-Mesopotamia</a:t>
            </a:r>
          </a:p>
          <a:p>
            <a:r>
              <a:rPr lang="en-US" sz="2800" dirty="0">
                <a:solidFill>
                  <a:schemeClr val="bg1"/>
                </a:solidFill>
              </a:rPr>
              <a:t>-</a:t>
            </a:r>
            <a:r>
              <a:rPr lang="en-US" sz="2800" dirty="0" smtClean="0">
                <a:solidFill>
                  <a:schemeClr val="bg1"/>
                </a:solidFill>
              </a:rPr>
              <a:t>Babylon</a:t>
            </a:r>
          </a:p>
          <a:p>
            <a:r>
              <a:rPr lang="en-US" sz="2800" dirty="0" smtClean="0">
                <a:solidFill>
                  <a:schemeClr val="bg1"/>
                </a:solidFill>
              </a:rPr>
              <a:t>-Assyria</a:t>
            </a:r>
          </a:p>
          <a:p>
            <a:r>
              <a:rPr lang="en-US" sz="2800" dirty="0" smtClean="0">
                <a:solidFill>
                  <a:schemeClr val="bg1"/>
                </a:solidFill>
              </a:rPr>
              <a:t>-Egypt</a:t>
            </a:r>
          </a:p>
          <a:p>
            <a:r>
              <a:rPr lang="en-US" sz="2800" dirty="0" smtClean="0">
                <a:solidFill>
                  <a:schemeClr val="bg1"/>
                </a:solidFill>
              </a:rPr>
              <a:t>-Persia</a:t>
            </a:r>
          </a:p>
        </p:txBody>
      </p:sp>
      <p:sp>
        <p:nvSpPr>
          <p:cNvPr id="4" name="TextBox 3"/>
          <p:cNvSpPr txBox="1"/>
          <p:nvPr/>
        </p:nvSpPr>
        <p:spPr>
          <a:xfrm>
            <a:off x="6451325" y="5145624"/>
            <a:ext cx="2547532" cy="1200329"/>
          </a:xfrm>
          <a:prstGeom prst="rect">
            <a:avLst/>
          </a:prstGeom>
          <a:noFill/>
        </p:spPr>
        <p:txBody>
          <a:bodyPr wrap="square" rtlCol="0">
            <a:spAutoFit/>
          </a:bodyPr>
          <a:lstStyle/>
          <a:p>
            <a:r>
              <a:rPr lang="en-US" sz="3600" dirty="0" err="1" smtClean="0">
                <a:hlinkClick r:id="rId3"/>
              </a:rPr>
              <a:t>Timemap</a:t>
            </a:r>
            <a:r>
              <a:rPr lang="en-US" sz="3600" dirty="0" smtClean="0">
                <a:hlinkClick r:id="rId3"/>
              </a:rPr>
              <a:t> of the ME</a:t>
            </a:r>
            <a:endParaRPr lang="en-US" sz="3600" dirty="0"/>
          </a:p>
        </p:txBody>
      </p:sp>
    </p:spTree>
    <p:extLst>
      <p:ext uri="{BB962C8B-B14F-4D97-AF65-F5344CB8AC3E}">
        <p14:creationId xmlns:p14="http://schemas.microsoft.com/office/powerpoint/2010/main" val="97660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77514" y="0"/>
            <a:ext cx="9221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5400" b="1" dirty="0">
                <a:solidFill>
                  <a:srgbClr val="006600"/>
                </a:solidFill>
                <a:latin typeface="Calligrapher" pitchFamily="2" charset="0"/>
              </a:rPr>
              <a:t>The Mighty Nile </a:t>
            </a:r>
            <a:r>
              <a:rPr lang="en-US" sz="5400" b="1" dirty="0" smtClean="0">
                <a:solidFill>
                  <a:srgbClr val="006600"/>
                </a:solidFill>
                <a:latin typeface="Calligrapher" pitchFamily="2" charset="0"/>
              </a:rPr>
              <a:t>River:</a:t>
            </a:r>
            <a:r>
              <a:rPr lang="en-US" sz="5400" b="1" dirty="0">
                <a:solidFill>
                  <a:srgbClr val="006600"/>
                </a:solidFill>
                <a:latin typeface="Comic Sans MS" pitchFamily="-109" charset="0"/>
              </a:rPr>
              <a:t> </a:t>
            </a:r>
            <a:r>
              <a:rPr lang="en-US" sz="4000" b="1" dirty="0" smtClean="0">
                <a:solidFill>
                  <a:srgbClr val="FFFF00"/>
                </a:solidFill>
                <a:latin typeface="Calligrapher" pitchFamily="2" charset="0"/>
              </a:rPr>
              <a:t>Longest </a:t>
            </a:r>
            <a:r>
              <a:rPr lang="en-US" sz="4000" b="1" dirty="0">
                <a:solidFill>
                  <a:srgbClr val="FFFF00"/>
                </a:solidFill>
                <a:latin typeface="Calligrapher" pitchFamily="2" charset="0"/>
              </a:rPr>
              <a:t>River in the </a:t>
            </a:r>
            <a:r>
              <a:rPr lang="en-US" sz="4000" b="1" dirty="0" smtClean="0">
                <a:solidFill>
                  <a:srgbClr val="FFFF00"/>
                </a:solidFill>
                <a:latin typeface="Calligrapher" pitchFamily="2" charset="0"/>
              </a:rPr>
              <a:t>World</a:t>
            </a:r>
            <a:endParaRPr lang="en-US" sz="4000" b="1" dirty="0">
              <a:solidFill>
                <a:srgbClr val="FFFF00"/>
              </a:solidFill>
              <a:latin typeface="Calligrapher" pitchFamily="2" charset="0"/>
            </a:endParaRPr>
          </a:p>
        </p:txBody>
      </p:sp>
      <p:pic>
        <p:nvPicPr>
          <p:cNvPr id="11267" name="Picture 5" descr="The Mighty Nile"/>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t="8026"/>
          <a:stretch>
            <a:fillRect/>
          </a:stretch>
        </p:blipFill>
        <p:spPr bwMode="auto">
          <a:xfrm>
            <a:off x="0" y="762000"/>
            <a:ext cx="7543800" cy="6049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9" name="Line 7"/>
          <p:cNvSpPr>
            <a:spLocks noChangeShapeType="1"/>
          </p:cNvSpPr>
          <p:nvPr/>
        </p:nvSpPr>
        <p:spPr bwMode="auto">
          <a:xfrm flipV="1">
            <a:off x="762000" y="4648200"/>
            <a:ext cx="838200" cy="1828800"/>
          </a:xfrm>
          <a:prstGeom prst="line">
            <a:avLst/>
          </a:prstGeom>
          <a:noFill/>
          <a:ln w="508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7239000" y="4134343"/>
            <a:ext cx="1905000" cy="2677656"/>
          </a:xfrm>
          <a:prstGeom prst="rect">
            <a:avLst/>
          </a:prstGeom>
          <a:solidFill>
            <a:schemeClr val="bg1"/>
          </a:solidFill>
        </p:spPr>
        <p:txBody>
          <a:bodyPr wrap="square" rtlCol="0">
            <a:spAutoFit/>
          </a:bodyPr>
          <a:lstStyle/>
          <a:p>
            <a:r>
              <a:rPr lang="en-US" sz="2800" b="1" dirty="0" smtClean="0"/>
              <a:t>Fun Fact: </a:t>
            </a:r>
            <a:r>
              <a:rPr lang="en-US" sz="2800" dirty="0" smtClean="0"/>
              <a:t>The Mississippi River is 2,320 miles long</a:t>
            </a:r>
            <a:endParaRPr lang="en-US" sz="2800" dirty="0"/>
          </a:p>
        </p:txBody>
      </p:sp>
    </p:spTree>
    <p:extLst>
      <p:ext uri="{BB962C8B-B14F-4D97-AF65-F5344CB8AC3E}">
        <p14:creationId xmlns:p14="http://schemas.microsoft.com/office/powerpoint/2010/main" val="254484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36567"/>
            <a:ext cx="899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6000" b="1" dirty="0" smtClean="0">
                <a:solidFill>
                  <a:srgbClr val="006600"/>
                </a:solidFill>
                <a:latin typeface="Calligrapher" pitchFamily="2" charset="0"/>
              </a:rPr>
              <a:t>Religion in the Middle East</a:t>
            </a:r>
            <a:endParaRPr lang="en-US" sz="6000" b="1" dirty="0">
              <a:solidFill>
                <a:srgbClr val="006600"/>
              </a:solidFill>
              <a:latin typeface="Calligrapher" pitchFamily="2" charset="0"/>
            </a:endParaRPr>
          </a:p>
        </p:txBody>
      </p:sp>
      <p:sp>
        <p:nvSpPr>
          <p:cNvPr id="2" name="TextBox 1"/>
          <p:cNvSpPr txBox="1"/>
          <p:nvPr/>
        </p:nvSpPr>
        <p:spPr>
          <a:xfrm>
            <a:off x="7434" y="838200"/>
            <a:ext cx="9136566" cy="1569660"/>
          </a:xfrm>
          <a:prstGeom prst="rect">
            <a:avLst/>
          </a:prstGeom>
          <a:noFill/>
        </p:spPr>
        <p:txBody>
          <a:bodyPr wrap="square" rtlCol="0">
            <a:spAutoFit/>
          </a:bodyPr>
          <a:lstStyle/>
          <a:p>
            <a:r>
              <a:rPr lang="en-US" sz="3200" b="1" dirty="0" smtClean="0">
                <a:solidFill>
                  <a:schemeClr val="bg1"/>
                </a:solidFill>
              </a:rPr>
              <a:t>What 3 major religions were started in the area?</a:t>
            </a:r>
          </a:p>
          <a:p>
            <a:pPr marL="457200" indent="-457200">
              <a:buFont typeface="Arial" pitchFamily="34" charset="0"/>
              <a:buChar char="•"/>
            </a:pPr>
            <a:r>
              <a:rPr lang="en-US" sz="3200" dirty="0" smtClean="0">
                <a:solidFill>
                  <a:schemeClr val="bg1"/>
                </a:solidFill>
              </a:rPr>
              <a:t>Christianity, Islam, Judaism</a:t>
            </a:r>
          </a:p>
        </p:txBody>
      </p:sp>
      <p:pic>
        <p:nvPicPr>
          <p:cNvPr id="4" name="Picture 2" descr="http://www.my-coloring-pages.com/images/chanukah/Star%20of%20David.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233" r="97707"/>
                    </a14:imgEffect>
                  </a14:imgLayer>
                </a14:imgProps>
              </a:ext>
              <a:ext uri="{28A0092B-C50C-407E-A947-70E740481C1C}">
                <a14:useLocalDpi xmlns:a14="http://schemas.microsoft.com/office/drawing/2010/main" val="0"/>
              </a:ext>
            </a:extLst>
          </a:blip>
          <a:srcRect/>
          <a:stretch>
            <a:fillRect/>
          </a:stretch>
        </p:blipFill>
        <p:spPr bwMode="auto">
          <a:xfrm>
            <a:off x="3144889" y="2420625"/>
            <a:ext cx="2861656" cy="3886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400800" y="3098041"/>
            <a:ext cx="2362200" cy="2330353"/>
            <a:chOff x="6705600" y="975610"/>
            <a:chExt cx="1905000" cy="1919990"/>
          </a:xfrm>
        </p:grpSpPr>
        <p:pic>
          <p:nvPicPr>
            <p:cNvPr id="6" name="Picture 4" descr="http://www.religionfacts.com/islam/images/symbols/crescent-200.gif"/>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6000" r="100000"/>
                      </a14:imgEffect>
                    </a14:imgLayer>
                  </a14:imgProps>
                </a:ext>
                <a:ext uri="{28A0092B-C50C-407E-A947-70E740481C1C}">
                  <a14:useLocalDpi xmlns:a14="http://schemas.microsoft.com/office/drawing/2010/main" val="0"/>
                </a:ext>
              </a:extLst>
            </a:blip>
            <a:srcRect/>
            <a:stretch>
              <a:fillRect/>
            </a:stretch>
          </p:blipFill>
          <p:spPr bwMode="auto">
            <a:xfrm>
              <a:off x="6705600" y="990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religionfacts.com/islam/images/symbols/crescent-200.gif"/>
            <p:cNvPicPr>
              <a:picLocks noChangeAspect="1" noChangeArrowheads="1"/>
            </p:cNvPicPr>
            <p:nvPr/>
          </p:nvPicPr>
          <p:blipFill>
            <a:blip r:embed="rId7">
              <a:extLst>
                <a:ext uri="{BEBA8EAE-BF5A-486C-A8C5-ECC9F3942E4B}">
                  <a14:imgProps xmlns:a14="http://schemas.microsoft.com/office/drawing/2010/main">
                    <a14:imgLayer r:embed="rId6">
                      <a14:imgEffect>
                        <a14:backgroundRemoval t="25000" b="71000" l="51000" r="90000"/>
                      </a14:imgEffect>
                    </a14:imgLayer>
                  </a14:imgProps>
                </a:ext>
                <a:ext uri="{28A0092B-C50C-407E-A947-70E740481C1C}">
                  <a14:useLocalDpi xmlns:a14="http://schemas.microsoft.com/office/drawing/2010/main" val="0"/>
                </a:ext>
              </a:extLst>
            </a:blip>
            <a:srcRect/>
            <a:stretch>
              <a:fillRect/>
            </a:stretch>
          </p:blipFill>
          <p:spPr bwMode="auto">
            <a:xfrm>
              <a:off x="6705600" y="975610"/>
              <a:ext cx="1905000" cy="1905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https://encrypted-tbn1.gstatic.com/images?q=tbn:ANd9GcRRgT_nkZdTn7bOU2WvsrrlcuUtSX6b7D-BxkT4hMQcNAwOGw6JXA"/>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364" b="93455" l="7104" r="96175"/>
                    </a14:imgEffect>
                  </a14:imgLayer>
                </a14:imgProps>
              </a:ext>
              <a:ext uri="{28A0092B-C50C-407E-A947-70E740481C1C}">
                <a14:useLocalDpi xmlns:a14="http://schemas.microsoft.com/office/drawing/2010/main" val="0"/>
              </a:ext>
            </a:extLst>
          </a:blip>
          <a:srcRect/>
          <a:stretch>
            <a:fillRect/>
          </a:stretch>
        </p:blipFill>
        <p:spPr bwMode="auto">
          <a:xfrm>
            <a:off x="457200" y="2407860"/>
            <a:ext cx="2438400" cy="36642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54286" y="5995032"/>
            <a:ext cx="4800600" cy="461665"/>
          </a:xfrm>
          <a:prstGeom prst="rect">
            <a:avLst/>
          </a:prstGeom>
          <a:noFill/>
        </p:spPr>
        <p:txBody>
          <a:bodyPr wrap="square" rtlCol="0">
            <a:spAutoFit/>
          </a:bodyPr>
          <a:lstStyle/>
          <a:p>
            <a:r>
              <a:rPr lang="en-US" sz="2400" dirty="0" smtClean="0">
                <a:hlinkClick r:id="rId10"/>
              </a:rPr>
              <a:t>Jerusalem – A World’s Marvel</a:t>
            </a:r>
            <a:endParaRPr lang="en-US" sz="2400" dirty="0"/>
          </a:p>
        </p:txBody>
      </p:sp>
    </p:spTree>
    <p:extLst>
      <p:ext uri="{BB962C8B-B14F-4D97-AF65-F5344CB8AC3E}">
        <p14:creationId xmlns:p14="http://schemas.microsoft.com/office/powerpoint/2010/main" val="29443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ps.unomaha.edu/Peterson/geog1000/MapLinks/ReligionMaps_files/Middle-East-Religious-Composition-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8" y="571500"/>
            <a:ext cx="6858000" cy="6286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3014465" y="-3226832"/>
            <a:ext cx="738664" cy="6858000"/>
          </a:xfrm>
          <a:prstGeom prst="rect">
            <a:avLst/>
          </a:prstGeom>
          <a:noFill/>
        </p:spPr>
        <p:txBody>
          <a:bodyPr vert="vert" wrap="square" rtlCol="0">
            <a:spAutoFit/>
          </a:bodyPr>
          <a:lstStyle/>
          <a:p>
            <a:r>
              <a:rPr lang="en-US" sz="3600" b="1" dirty="0" smtClean="0"/>
              <a:t>Religions in the Middle East</a:t>
            </a:r>
            <a:endParaRPr lang="en-US" sz="3600" b="1" dirty="0"/>
          </a:p>
        </p:txBody>
      </p:sp>
      <p:sp>
        <p:nvSpPr>
          <p:cNvPr id="2" name="TextBox 1"/>
          <p:cNvSpPr txBox="1"/>
          <p:nvPr/>
        </p:nvSpPr>
        <p:spPr>
          <a:xfrm>
            <a:off x="6705600" y="0"/>
            <a:ext cx="2438399" cy="7017306"/>
          </a:xfrm>
          <a:prstGeom prst="rect">
            <a:avLst/>
          </a:prstGeom>
          <a:solidFill>
            <a:schemeClr val="bg1"/>
          </a:solidFill>
        </p:spPr>
        <p:txBody>
          <a:bodyPr wrap="square" rtlCol="0">
            <a:spAutoFit/>
          </a:bodyPr>
          <a:lstStyle/>
          <a:p>
            <a:pPr marL="285750" indent="-285750">
              <a:buFont typeface="Arial" pitchFamily="34" charset="0"/>
              <a:buChar char="•"/>
            </a:pPr>
            <a:r>
              <a:rPr lang="en-US" sz="2400" b="1" dirty="0" smtClean="0">
                <a:solidFill>
                  <a:srgbClr val="00FF00"/>
                </a:solidFill>
              </a:rPr>
              <a:t>Light green = Sunni Islam</a:t>
            </a:r>
          </a:p>
          <a:p>
            <a:pPr marL="285750" indent="-285750">
              <a:buFont typeface="Arial" pitchFamily="34" charset="0"/>
              <a:buChar char="•"/>
            </a:pPr>
            <a:endParaRPr lang="en-US" sz="700" b="1" dirty="0" smtClean="0"/>
          </a:p>
          <a:p>
            <a:pPr marL="285750" indent="-285750">
              <a:buFont typeface="Arial" pitchFamily="34" charset="0"/>
              <a:buChar char="•"/>
            </a:pPr>
            <a:r>
              <a:rPr lang="en-US" sz="2400" b="1" dirty="0" smtClean="0">
                <a:solidFill>
                  <a:srgbClr val="006600"/>
                </a:solidFill>
              </a:rPr>
              <a:t>Dark green = </a:t>
            </a:r>
            <a:r>
              <a:rPr lang="en-US" sz="2400" b="1" dirty="0" err="1" smtClean="0">
                <a:solidFill>
                  <a:srgbClr val="006600"/>
                </a:solidFill>
              </a:rPr>
              <a:t>Shi‘ah</a:t>
            </a:r>
            <a:r>
              <a:rPr lang="en-US" sz="2400" b="1" dirty="0" smtClean="0">
                <a:solidFill>
                  <a:srgbClr val="006600"/>
                </a:solidFill>
              </a:rPr>
              <a:t> Islam</a:t>
            </a:r>
          </a:p>
          <a:p>
            <a:pPr marL="285750" indent="-285750">
              <a:buFont typeface="Arial" pitchFamily="34" charset="0"/>
              <a:buChar char="•"/>
            </a:pPr>
            <a:endParaRPr lang="en-US" sz="700" b="1" dirty="0" smtClean="0"/>
          </a:p>
          <a:p>
            <a:pPr marL="285750" indent="-285750">
              <a:buFont typeface="Arial" pitchFamily="34" charset="0"/>
              <a:buChar char="•"/>
            </a:pPr>
            <a:r>
              <a:rPr lang="en-US" sz="2400" b="1" dirty="0" smtClean="0"/>
              <a:t>Middle green = Mix of both</a:t>
            </a:r>
          </a:p>
          <a:p>
            <a:pPr marL="285750" indent="-285750">
              <a:buFont typeface="Arial" pitchFamily="34" charset="0"/>
              <a:buChar char="•"/>
            </a:pPr>
            <a:endParaRPr lang="en-US" sz="700" b="1" dirty="0" smtClean="0"/>
          </a:p>
          <a:p>
            <a:pPr marL="285750" indent="-285750">
              <a:buFont typeface="Arial" pitchFamily="34" charset="0"/>
              <a:buChar char="•"/>
            </a:pPr>
            <a:r>
              <a:rPr lang="en-US" sz="2400" b="1" dirty="0" smtClean="0">
                <a:solidFill>
                  <a:srgbClr val="FF66FF"/>
                </a:solidFill>
              </a:rPr>
              <a:t>Pink = Christianity</a:t>
            </a:r>
          </a:p>
          <a:p>
            <a:pPr marL="285750" indent="-285750">
              <a:buFont typeface="Arial" pitchFamily="34" charset="0"/>
              <a:buChar char="•"/>
            </a:pPr>
            <a:endParaRPr lang="en-US" sz="700" b="1" dirty="0" smtClean="0"/>
          </a:p>
          <a:p>
            <a:pPr marL="285750" indent="-285750">
              <a:buFont typeface="Arial" pitchFamily="34" charset="0"/>
              <a:buChar char="•"/>
            </a:pPr>
            <a:r>
              <a:rPr lang="en-US" sz="2400" b="1" dirty="0" smtClean="0">
                <a:solidFill>
                  <a:schemeClr val="accent6">
                    <a:lumMod val="75000"/>
                  </a:schemeClr>
                </a:solidFill>
              </a:rPr>
              <a:t>Orange = Judaism</a:t>
            </a:r>
          </a:p>
          <a:p>
            <a:pPr marL="285750" indent="-285750">
              <a:buFont typeface="Arial" pitchFamily="34" charset="0"/>
              <a:buChar char="•"/>
            </a:pPr>
            <a:endParaRPr lang="en-US" sz="700" b="1" dirty="0" smtClean="0"/>
          </a:p>
          <a:p>
            <a:pPr marL="285750" indent="-285750">
              <a:buFont typeface="Arial" pitchFamily="34" charset="0"/>
              <a:buChar char="•"/>
            </a:pPr>
            <a:r>
              <a:rPr lang="en-US" sz="2400" b="1" dirty="0" smtClean="0">
                <a:solidFill>
                  <a:schemeClr val="bg1">
                    <a:lumMod val="50000"/>
                  </a:schemeClr>
                </a:solidFill>
              </a:rPr>
              <a:t>White/Gray = </a:t>
            </a:r>
            <a:r>
              <a:rPr lang="en-US" sz="2400" b="1" dirty="0" err="1" smtClean="0">
                <a:solidFill>
                  <a:schemeClr val="bg1">
                    <a:lumMod val="50000"/>
                  </a:schemeClr>
                </a:solidFill>
              </a:rPr>
              <a:t>Spaely</a:t>
            </a:r>
            <a:r>
              <a:rPr lang="en-US" sz="2400" b="1" dirty="0" smtClean="0">
                <a:solidFill>
                  <a:schemeClr val="bg1">
                    <a:lumMod val="50000"/>
                  </a:schemeClr>
                </a:solidFill>
              </a:rPr>
              <a:t> populated or uninhabited</a:t>
            </a:r>
          </a:p>
          <a:p>
            <a:pPr marL="285750" indent="-285750">
              <a:buFont typeface="Arial" pitchFamily="34" charset="0"/>
              <a:buChar char="•"/>
            </a:pPr>
            <a:endParaRPr lang="en-US" sz="700" b="1" dirty="0" smtClean="0"/>
          </a:p>
          <a:p>
            <a:pPr marL="285750" indent="-285750">
              <a:buFont typeface="Arial" pitchFamily="34" charset="0"/>
              <a:buChar char="•"/>
            </a:pPr>
            <a:r>
              <a:rPr lang="en-US" sz="2400" b="1" dirty="0" smtClean="0"/>
              <a:t>Everything Else = Other</a:t>
            </a:r>
            <a:endParaRPr lang="en-US" sz="2400" b="1" dirty="0"/>
          </a:p>
        </p:txBody>
      </p:sp>
    </p:spTree>
    <p:extLst>
      <p:ext uri="{BB962C8B-B14F-4D97-AF65-F5344CB8AC3E}">
        <p14:creationId xmlns:p14="http://schemas.microsoft.com/office/powerpoint/2010/main" val="2429263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36567"/>
            <a:ext cx="899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6000" b="1" dirty="0" smtClean="0">
                <a:solidFill>
                  <a:srgbClr val="006600"/>
                </a:solidFill>
                <a:latin typeface="Calligrapher" pitchFamily="2" charset="0"/>
              </a:rPr>
              <a:t>Religion in the Middle East</a:t>
            </a:r>
            <a:endParaRPr lang="en-US" sz="6000" b="1" dirty="0">
              <a:solidFill>
                <a:srgbClr val="006600"/>
              </a:solidFill>
              <a:latin typeface="Calligrapher" pitchFamily="2" charset="0"/>
            </a:endParaRPr>
          </a:p>
        </p:txBody>
      </p:sp>
      <p:sp>
        <p:nvSpPr>
          <p:cNvPr id="2" name="TextBox 1"/>
          <p:cNvSpPr txBox="1"/>
          <p:nvPr/>
        </p:nvSpPr>
        <p:spPr>
          <a:xfrm>
            <a:off x="0" y="1447800"/>
            <a:ext cx="9136566" cy="3970318"/>
          </a:xfrm>
          <a:prstGeom prst="rect">
            <a:avLst/>
          </a:prstGeom>
          <a:noFill/>
        </p:spPr>
        <p:txBody>
          <a:bodyPr wrap="square" rtlCol="0">
            <a:spAutoFit/>
          </a:bodyPr>
          <a:lstStyle/>
          <a:p>
            <a:r>
              <a:rPr lang="en-US" sz="2800" b="1" dirty="0" smtClean="0">
                <a:solidFill>
                  <a:schemeClr val="bg1"/>
                </a:solidFill>
              </a:rPr>
              <a:t>What 3 major religions were started in the area?</a:t>
            </a:r>
          </a:p>
          <a:p>
            <a:pPr marL="457200" indent="-457200">
              <a:buFont typeface="Arial" pitchFamily="34" charset="0"/>
              <a:buChar char="•"/>
            </a:pPr>
            <a:r>
              <a:rPr lang="en-US" sz="3200" dirty="0" smtClean="0">
                <a:solidFill>
                  <a:schemeClr val="bg1"/>
                </a:solidFill>
              </a:rPr>
              <a:t>Christianity, Islam, Judaism</a:t>
            </a:r>
          </a:p>
          <a:p>
            <a:pPr marL="457200" indent="-457200">
              <a:buFont typeface="Arial" pitchFamily="34" charset="0"/>
              <a:buChar char="•"/>
            </a:pPr>
            <a:endParaRPr lang="en-US" sz="3200" dirty="0" smtClean="0">
              <a:solidFill>
                <a:schemeClr val="bg1"/>
              </a:solidFill>
            </a:endParaRPr>
          </a:p>
          <a:p>
            <a:r>
              <a:rPr lang="en-US" sz="3200" b="1" dirty="0" smtClean="0">
                <a:solidFill>
                  <a:schemeClr val="bg1"/>
                </a:solidFill>
              </a:rPr>
              <a:t>How do you think having all of these religions represented in the area affects the region?</a:t>
            </a:r>
          </a:p>
          <a:p>
            <a:pPr marL="457200" indent="-457200">
              <a:buFont typeface="Arial" pitchFamily="34" charset="0"/>
              <a:buChar char="•"/>
            </a:pPr>
            <a:r>
              <a:rPr lang="en-US" sz="3200" dirty="0" smtClean="0">
                <a:solidFill>
                  <a:schemeClr val="bg1"/>
                </a:solidFill>
              </a:rPr>
              <a:t>Leads to cultural diversity</a:t>
            </a:r>
          </a:p>
          <a:p>
            <a:pPr marL="457200" indent="-457200">
              <a:buFont typeface="Arial" pitchFamily="34" charset="0"/>
              <a:buChar char="•"/>
            </a:pPr>
            <a:r>
              <a:rPr lang="en-US" sz="3200" dirty="0" smtClean="0">
                <a:solidFill>
                  <a:schemeClr val="bg1"/>
                </a:solidFill>
              </a:rPr>
              <a:t>Can lead to conflict and violence, especially over land disputes</a:t>
            </a:r>
          </a:p>
        </p:txBody>
      </p:sp>
    </p:spTree>
    <p:extLst>
      <p:ext uri="{BB962C8B-B14F-4D97-AF65-F5344CB8AC3E}">
        <p14:creationId xmlns:p14="http://schemas.microsoft.com/office/powerpoint/2010/main" val="16778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6" y="0"/>
            <a:ext cx="9144000" cy="4031873"/>
          </a:xfrm>
          <a:prstGeom prst="rect">
            <a:avLst/>
          </a:prstGeom>
          <a:noFill/>
        </p:spPr>
        <p:txBody>
          <a:bodyPr wrap="square" rtlCol="0">
            <a:spAutoFit/>
          </a:bodyPr>
          <a:lstStyle/>
          <a:p>
            <a:pPr marL="285750" indent="-285750">
              <a:buFont typeface="Arial" pitchFamily="34" charset="0"/>
              <a:buChar char="•"/>
            </a:pPr>
            <a:r>
              <a:rPr lang="en-US" sz="3200" b="1" dirty="0" smtClean="0">
                <a:solidFill>
                  <a:schemeClr val="bg1"/>
                </a:solidFill>
              </a:rPr>
              <a:t>Now, think about where these images come from. </a:t>
            </a:r>
          </a:p>
          <a:p>
            <a:pPr marL="742950" lvl="1" indent="-285750">
              <a:buFont typeface="Arial" pitchFamily="34" charset="0"/>
              <a:buChar char="•"/>
            </a:pPr>
            <a:r>
              <a:rPr lang="en-US" sz="3200" dirty="0" smtClean="0">
                <a:solidFill>
                  <a:schemeClr val="bg1"/>
                </a:solidFill>
              </a:rPr>
              <a:t>What sources of information have you been exposed to that contribute to your images of the Middle East? </a:t>
            </a:r>
          </a:p>
          <a:p>
            <a:pPr marL="742950" lvl="1" indent="-285750">
              <a:buFont typeface="Arial" pitchFamily="34" charset="0"/>
              <a:buChar char="•"/>
            </a:pPr>
            <a:r>
              <a:rPr lang="en-US" sz="3200" dirty="0" smtClean="0">
                <a:solidFill>
                  <a:schemeClr val="bg1"/>
                </a:solidFill>
              </a:rPr>
              <a:t>How have TV shows, news, novels, movies, and other sources influenced your views of the Middle East</a:t>
            </a:r>
            <a:r>
              <a:rPr lang="en-US" sz="3200" dirty="0" smtClean="0"/>
              <a:t>?</a:t>
            </a:r>
            <a:endParaRPr lang="en-US" sz="3200" dirty="0"/>
          </a:p>
        </p:txBody>
      </p:sp>
    </p:spTree>
    <p:extLst>
      <p:ext uri="{BB962C8B-B14F-4D97-AF65-F5344CB8AC3E}">
        <p14:creationId xmlns:p14="http://schemas.microsoft.com/office/powerpoint/2010/main" val="2826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8318" y="23648"/>
            <a:ext cx="92123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4400" b="1" dirty="0">
                <a:solidFill>
                  <a:srgbClr val="006600"/>
                </a:solidFill>
                <a:latin typeface="Calligrapher" pitchFamily="2" charset="0"/>
              </a:rPr>
              <a:t>The Natural Resources of </a:t>
            </a:r>
            <a:r>
              <a:rPr lang="en-US" sz="4400" b="1" dirty="0" smtClean="0">
                <a:solidFill>
                  <a:srgbClr val="006600"/>
                </a:solidFill>
                <a:latin typeface="Calligrapher" pitchFamily="2" charset="0"/>
              </a:rPr>
              <a:t>the Middle </a:t>
            </a:r>
            <a:r>
              <a:rPr lang="en-US" sz="4400" b="1" dirty="0">
                <a:solidFill>
                  <a:srgbClr val="006600"/>
                </a:solidFill>
                <a:latin typeface="Calligrapher" pitchFamily="2" charset="0"/>
              </a:rPr>
              <a:t>East</a:t>
            </a:r>
          </a:p>
        </p:txBody>
      </p:sp>
      <p:pic>
        <p:nvPicPr>
          <p:cNvPr id="24579" name="Picture 3" descr="map-MidEast-economic activity &amp; resource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834" t="13527" r="1836"/>
          <a:stretch>
            <a:fillRect/>
          </a:stretch>
        </p:blipFill>
        <p:spPr bwMode="auto">
          <a:xfrm>
            <a:off x="0" y="609600"/>
            <a:ext cx="9128474" cy="5334000"/>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397" y="6027003"/>
            <a:ext cx="9128474" cy="461665"/>
          </a:xfrm>
          <a:prstGeom prst="rect">
            <a:avLst/>
          </a:prstGeom>
          <a:noFill/>
        </p:spPr>
        <p:txBody>
          <a:bodyPr wrap="square" rtlCol="0">
            <a:spAutoFit/>
          </a:bodyPr>
          <a:lstStyle/>
          <a:p>
            <a:r>
              <a:rPr lang="en-US" sz="2400" b="1" dirty="0" smtClean="0"/>
              <a:t>*</a:t>
            </a:r>
            <a:r>
              <a:rPr lang="en-US" sz="2000" b="1" dirty="0" smtClean="0">
                <a:solidFill>
                  <a:schemeClr val="bg1"/>
                </a:solidFill>
              </a:rPr>
              <a:t>Phosphates are used for farming &amp; manufacturing new products</a:t>
            </a:r>
            <a:endParaRPr lang="en-US" sz="2000" b="1" dirty="0">
              <a:solidFill>
                <a:schemeClr val="bg1"/>
              </a:solidFill>
            </a:endParaRPr>
          </a:p>
        </p:txBody>
      </p:sp>
    </p:spTree>
    <p:extLst>
      <p:ext uri="{BB962C8B-B14F-4D97-AF65-F5344CB8AC3E}">
        <p14:creationId xmlns:p14="http://schemas.microsoft.com/office/powerpoint/2010/main" val="1876282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1532" y="0"/>
            <a:ext cx="91755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5400" b="1" dirty="0">
                <a:solidFill>
                  <a:srgbClr val="006600"/>
                </a:solidFill>
                <a:latin typeface="Calligrapher" pitchFamily="2" charset="0"/>
              </a:rPr>
              <a:t>World Oil Reserves</a:t>
            </a:r>
          </a:p>
        </p:txBody>
      </p:sp>
      <p:pic>
        <p:nvPicPr>
          <p:cNvPr id="25603" name="Picture 4" descr="chart-oil reserves"/>
          <p:cNvPicPr>
            <a:picLocks noChangeAspect="1" noChangeArrowheads="1"/>
          </p:cNvPicPr>
          <p:nvPr/>
        </p:nvPicPr>
        <p:blipFill rotWithShape="1">
          <a:blip r:embed="rId3">
            <a:lum bright="-6000" contrast="18000"/>
            <a:extLst>
              <a:ext uri="{28A0092B-C50C-407E-A947-70E740481C1C}">
                <a14:useLocalDpi xmlns:a14="http://schemas.microsoft.com/office/drawing/2010/main" val="0"/>
              </a:ext>
            </a:extLst>
          </a:blip>
          <a:srcRect l="2712" t="14593" r="1356"/>
          <a:stretch/>
        </p:blipFill>
        <p:spPr bwMode="auto">
          <a:xfrm>
            <a:off x="0" y="0"/>
            <a:ext cx="9143999" cy="5550172"/>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228600"/>
            <a:ext cx="6629400" cy="3276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oil reserves"/>
          <p:cNvPicPr>
            <a:picLocks noChangeAspect="1" noChangeArrowheads="1"/>
          </p:cNvPicPr>
          <p:nvPr/>
        </p:nvPicPr>
        <p:blipFill rotWithShape="1">
          <a:blip r:embed="rId3">
            <a:lum bright="-6000" contrast="18000"/>
            <a:extLst>
              <a:ext uri="{28A0092B-C50C-407E-A947-70E740481C1C}">
                <a14:useLocalDpi xmlns:a14="http://schemas.microsoft.com/office/drawing/2010/main" val="0"/>
              </a:ext>
            </a:extLst>
          </a:blip>
          <a:srcRect l="1421" t="3268" r="42604" b="42677"/>
          <a:stretch/>
        </p:blipFill>
        <p:spPr bwMode="auto">
          <a:xfrm>
            <a:off x="1425844" y="340962"/>
            <a:ext cx="5136038" cy="3381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716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36567"/>
            <a:ext cx="899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5400" b="1" dirty="0" smtClean="0">
                <a:solidFill>
                  <a:srgbClr val="006600"/>
                </a:solidFill>
                <a:latin typeface="Calligrapher" pitchFamily="2" charset="0"/>
              </a:rPr>
              <a:t>Issues/Problems</a:t>
            </a:r>
            <a:r>
              <a:rPr lang="en-US" sz="6000" b="1" dirty="0" smtClean="0">
                <a:solidFill>
                  <a:srgbClr val="006600"/>
                </a:solidFill>
                <a:latin typeface="Calligrapher" pitchFamily="2" charset="0"/>
              </a:rPr>
              <a:t> Facing the Middle East</a:t>
            </a:r>
            <a:endParaRPr lang="en-US" sz="6000" b="1" dirty="0">
              <a:solidFill>
                <a:srgbClr val="006600"/>
              </a:solidFill>
              <a:latin typeface="Calligrapher" pitchFamily="2" charset="0"/>
            </a:endParaRPr>
          </a:p>
        </p:txBody>
      </p:sp>
      <p:sp>
        <p:nvSpPr>
          <p:cNvPr id="2" name="TextBox 1"/>
          <p:cNvSpPr txBox="1"/>
          <p:nvPr/>
        </p:nvSpPr>
        <p:spPr>
          <a:xfrm>
            <a:off x="7434" y="838200"/>
            <a:ext cx="9136566" cy="2554545"/>
          </a:xfrm>
          <a:prstGeom prst="rect">
            <a:avLst/>
          </a:prstGeom>
          <a:noFill/>
        </p:spPr>
        <p:txBody>
          <a:bodyPr wrap="square" rtlCol="0">
            <a:spAutoFit/>
          </a:bodyPr>
          <a:lstStyle/>
          <a:p>
            <a:pPr marL="457200" indent="-457200">
              <a:buFont typeface="Arial" pitchFamily="34" charset="0"/>
              <a:buChar char="•"/>
            </a:pPr>
            <a:r>
              <a:rPr lang="en-US" sz="3200" b="1" dirty="0" smtClean="0">
                <a:solidFill>
                  <a:schemeClr val="bg1"/>
                </a:solidFill>
              </a:rPr>
              <a:t>Lack of water</a:t>
            </a:r>
          </a:p>
          <a:p>
            <a:pPr marL="457200" indent="-457200">
              <a:buFont typeface="Arial" pitchFamily="34" charset="0"/>
              <a:buChar char="•"/>
            </a:pPr>
            <a:r>
              <a:rPr lang="en-US" sz="3200" b="1" dirty="0" smtClean="0">
                <a:solidFill>
                  <a:schemeClr val="bg1"/>
                </a:solidFill>
              </a:rPr>
              <a:t>Religious Conflict/Land disputes</a:t>
            </a:r>
          </a:p>
          <a:p>
            <a:pPr marL="457200" indent="-457200">
              <a:buFont typeface="Arial" pitchFamily="34" charset="0"/>
              <a:buChar char="•"/>
            </a:pPr>
            <a:r>
              <a:rPr lang="en-US" sz="3200" b="1" dirty="0" smtClean="0">
                <a:solidFill>
                  <a:schemeClr val="bg1"/>
                </a:solidFill>
              </a:rPr>
              <a:t>Oil</a:t>
            </a:r>
          </a:p>
          <a:p>
            <a:pPr marL="457200" indent="-457200">
              <a:buFont typeface="Arial" pitchFamily="34" charset="0"/>
              <a:buChar char="•"/>
            </a:pPr>
            <a:r>
              <a:rPr lang="en-US" sz="3200" b="1" dirty="0" smtClean="0">
                <a:solidFill>
                  <a:schemeClr val="bg1"/>
                </a:solidFill>
              </a:rPr>
              <a:t>Terrorism/Extremism</a:t>
            </a:r>
          </a:p>
          <a:p>
            <a:pPr marL="457200" indent="-457200">
              <a:buFont typeface="Arial" pitchFamily="34" charset="0"/>
              <a:buChar char="•"/>
            </a:pPr>
            <a:r>
              <a:rPr lang="en-US" sz="3200" b="1" dirty="0" smtClean="0">
                <a:solidFill>
                  <a:schemeClr val="bg1"/>
                </a:solidFill>
              </a:rPr>
              <a:t>Equality </a:t>
            </a:r>
            <a:r>
              <a:rPr lang="en-US" sz="3200" b="1" dirty="0">
                <a:solidFill>
                  <a:schemeClr val="bg1"/>
                </a:solidFill>
              </a:rPr>
              <a:t>for </a:t>
            </a:r>
            <a:r>
              <a:rPr lang="en-US" sz="3200" b="1" dirty="0" smtClean="0">
                <a:solidFill>
                  <a:schemeClr val="bg1"/>
                </a:solidFill>
              </a:rPr>
              <a:t>women</a:t>
            </a:r>
            <a:endParaRPr lang="en-US" sz="3200" b="1" dirty="0">
              <a:solidFill>
                <a:schemeClr val="bg1"/>
              </a:solidFill>
            </a:endParaRPr>
          </a:p>
        </p:txBody>
      </p:sp>
    </p:spTree>
    <p:extLst>
      <p:ext uri="{BB962C8B-B14F-4D97-AF65-F5344CB8AC3E}">
        <p14:creationId xmlns:p14="http://schemas.microsoft.com/office/powerpoint/2010/main" val="386758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7298" y="0"/>
            <a:ext cx="91912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6000" b="1" dirty="0">
                <a:solidFill>
                  <a:srgbClr val="006600"/>
                </a:solidFill>
                <a:latin typeface="Calligrapher" pitchFamily="2" charset="0"/>
              </a:rPr>
              <a:t>Fresh Water Sources</a:t>
            </a:r>
          </a:p>
        </p:txBody>
      </p:sp>
      <p:pic>
        <p:nvPicPr>
          <p:cNvPr id="20483" name="Picture 3" descr="map-MEast-fresh groundwater sources"/>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47299" y="685800"/>
            <a:ext cx="9191297" cy="5541213"/>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966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MidEast-population density"/>
          <p:cNvPicPr>
            <a:picLocks noChangeAspect="1" noChangeArrowheads="1"/>
          </p:cNvPicPr>
          <p:nvPr/>
        </p:nvPicPr>
        <p:blipFill rotWithShape="1">
          <a:blip r:embed="rId3">
            <a:lum bright="-6000" contrast="6000"/>
            <a:extLst>
              <a:ext uri="{28A0092B-C50C-407E-A947-70E740481C1C}">
                <a14:useLocalDpi xmlns:a14="http://schemas.microsoft.com/office/drawing/2010/main" val="0"/>
              </a:ext>
            </a:extLst>
          </a:blip>
          <a:srcRect l="55423" t="9662" b="24118"/>
          <a:stretch/>
        </p:blipFill>
        <p:spPr bwMode="auto">
          <a:xfrm>
            <a:off x="-34160" y="-1"/>
            <a:ext cx="7044559" cy="6812537"/>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3" descr="map-MidEast-population density"/>
          <p:cNvPicPr>
            <a:picLocks noChangeAspect="1" noChangeArrowheads="1"/>
          </p:cNvPicPr>
          <p:nvPr/>
        </p:nvPicPr>
        <p:blipFill rotWithShape="1">
          <a:blip r:embed="rId3">
            <a:lum bright="-6000" contrast="6000"/>
            <a:extLst>
              <a:ext uri="{28A0092B-C50C-407E-A947-70E740481C1C}">
                <a14:useLocalDpi xmlns:a14="http://schemas.microsoft.com/office/drawing/2010/main" val="0"/>
              </a:ext>
            </a:extLst>
          </a:blip>
          <a:srcRect l="16563" t="63232" r="61602" b="6824"/>
          <a:stretch/>
        </p:blipFill>
        <p:spPr bwMode="auto">
          <a:xfrm>
            <a:off x="6527315" y="26276"/>
            <a:ext cx="2616686" cy="2335924"/>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10397" y="2514600"/>
            <a:ext cx="2133601" cy="3108543"/>
          </a:xfrm>
          <a:prstGeom prst="rect">
            <a:avLst/>
          </a:prstGeom>
          <a:noFill/>
        </p:spPr>
        <p:txBody>
          <a:bodyPr wrap="square" rtlCol="0">
            <a:spAutoFit/>
          </a:bodyPr>
          <a:lstStyle/>
          <a:p>
            <a:r>
              <a:rPr lang="en-US" sz="2400" b="1" dirty="0">
                <a:solidFill>
                  <a:schemeClr val="bg1"/>
                </a:solidFill>
              </a:rPr>
              <a:t>~</a:t>
            </a:r>
            <a:r>
              <a:rPr lang="en-US" sz="2400" b="1" dirty="0" smtClean="0">
                <a:solidFill>
                  <a:schemeClr val="bg1"/>
                </a:solidFill>
              </a:rPr>
              <a:t>300 million people live in the Middle East</a:t>
            </a:r>
          </a:p>
          <a:p>
            <a:endParaRPr lang="en-US" sz="2800" b="1" dirty="0">
              <a:solidFill>
                <a:schemeClr val="bg1"/>
              </a:solidFill>
            </a:endParaRPr>
          </a:p>
          <a:p>
            <a:r>
              <a:rPr lang="en-US" sz="2400" b="1" dirty="0" smtClean="0">
                <a:solidFill>
                  <a:schemeClr val="bg1"/>
                </a:solidFill>
              </a:rPr>
              <a:t>~311,591,917 live in the U.S.</a:t>
            </a:r>
            <a:endParaRPr lang="en-US" sz="2400" b="1" dirty="0">
              <a:solidFill>
                <a:schemeClr val="bg1"/>
              </a:solidFill>
            </a:endParaRPr>
          </a:p>
        </p:txBody>
      </p:sp>
    </p:spTree>
    <p:extLst>
      <p:ext uri="{BB962C8B-B14F-4D97-AF65-F5344CB8AC3E}">
        <p14:creationId xmlns:p14="http://schemas.microsoft.com/office/powerpoint/2010/main" val="1692797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32" t="22402" r="6217" b="7601"/>
          <a:stretch/>
        </p:blipFill>
        <p:spPr bwMode="auto">
          <a:xfrm>
            <a:off x="0" y="0"/>
            <a:ext cx="5562467" cy="512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375" y="2763055"/>
            <a:ext cx="5595937"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2467" y="0"/>
            <a:ext cx="3581533" cy="1569660"/>
          </a:xfrm>
          <a:prstGeom prst="rect">
            <a:avLst/>
          </a:prstGeom>
          <a:noFill/>
        </p:spPr>
        <p:txBody>
          <a:bodyPr wrap="square" rtlCol="0">
            <a:spAutoFit/>
          </a:bodyPr>
          <a:lstStyle/>
          <a:p>
            <a:r>
              <a:rPr lang="en-US" sz="3200" dirty="0" smtClean="0">
                <a:solidFill>
                  <a:schemeClr val="bg1"/>
                </a:solidFill>
              </a:rPr>
              <a:t>What is this 2</a:t>
            </a:r>
            <a:r>
              <a:rPr lang="en-US" sz="3200" baseline="30000" dirty="0" smtClean="0">
                <a:solidFill>
                  <a:schemeClr val="bg1"/>
                </a:solidFill>
              </a:rPr>
              <a:t>nd</a:t>
            </a:r>
            <a:r>
              <a:rPr lang="en-US" sz="3200" dirty="0" smtClean="0">
                <a:solidFill>
                  <a:schemeClr val="bg1"/>
                </a:solidFill>
              </a:rPr>
              <a:t> kind of map called?</a:t>
            </a:r>
            <a:endParaRPr lang="en-US" sz="3200" dirty="0">
              <a:solidFill>
                <a:schemeClr val="bg1"/>
              </a:solidFill>
            </a:endParaRPr>
          </a:p>
        </p:txBody>
      </p:sp>
    </p:spTree>
    <p:extLst>
      <p:ext uri="{BB962C8B-B14F-4D97-AF65-F5344CB8AC3E}">
        <p14:creationId xmlns:p14="http://schemas.microsoft.com/office/powerpoint/2010/main" val="3286805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32" t="22402" r="6217" b="7601"/>
          <a:stretch/>
        </p:blipFill>
        <p:spPr bwMode="auto">
          <a:xfrm>
            <a:off x="0" y="0"/>
            <a:ext cx="5562467" cy="512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375" y="2763055"/>
            <a:ext cx="5595937"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2467" y="0"/>
            <a:ext cx="3581533" cy="1569660"/>
          </a:xfrm>
          <a:prstGeom prst="rect">
            <a:avLst/>
          </a:prstGeom>
          <a:noFill/>
        </p:spPr>
        <p:txBody>
          <a:bodyPr wrap="square" rtlCol="0">
            <a:spAutoFit/>
          </a:bodyPr>
          <a:lstStyle/>
          <a:p>
            <a:r>
              <a:rPr lang="en-US" sz="3200" dirty="0" smtClean="0">
                <a:solidFill>
                  <a:schemeClr val="bg1"/>
                </a:solidFill>
              </a:rPr>
              <a:t>What statistic is the cartogram measuring?</a:t>
            </a:r>
            <a:endParaRPr lang="en-US" sz="3200" dirty="0">
              <a:solidFill>
                <a:schemeClr val="bg1"/>
              </a:solidFill>
            </a:endParaRPr>
          </a:p>
        </p:txBody>
      </p:sp>
    </p:spTree>
    <p:extLst>
      <p:ext uri="{BB962C8B-B14F-4D97-AF65-F5344CB8AC3E}">
        <p14:creationId xmlns:p14="http://schemas.microsoft.com/office/powerpoint/2010/main" val="2873335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32" t="22402" r="6217" b="7601"/>
          <a:stretch/>
        </p:blipFill>
        <p:spPr bwMode="auto">
          <a:xfrm>
            <a:off x="0" y="0"/>
            <a:ext cx="5562467" cy="512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375" y="2763055"/>
            <a:ext cx="5595937"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62466" y="-7575"/>
            <a:ext cx="3551845" cy="2062103"/>
          </a:xfrm>
          <a:prstGeom prst="rect">
            <a:avLst/>
          </a:prstGeom>
          <a:noFill/>
        </p:spPr>
        <p:txBody>
          <a:bodyPr wrap="square" rtlCol="0">
            <a:spAutoFit/>
          </a:bodyPr>
          <a:lstStyle/>
          <a:p>
            <a:r>
              <a:rPr lang="en-US" sz="3200" dirty="0" smtClean="0">
                <a:solidFill>
                  <a:schemeClr val="bg1"/>
                </a:solidFill>
              </a:rPr>
              <a:t>Name a country that has a low population for its large land size.</a:t>
            </a:r>
          </a:p>
        </p:txBody>
      </p:sp>
    </p:spTree>
    <p:extLst>
      <p:ext uri="{BB962C8B-B14F-4D97-AF65-F5344CB8AC3E}">
        <p14:creationId xmlns:p14="http://schemas.microsoft.com/office/powerpoint/2010/main" val="2462691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32" t="22402" r="6217" b="7601"/>
          <a:stretch/>
        </p:blipFill>
        <p:spPr bwMode="auto">
          <a:xfrm>
            <a:off x="0" y="0"/>
            <a:ext cx="5562467" cy="512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375" y="2763055"/>
            <a:ext cx="5595937"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62467" y="0"/>
            <a:ext cx="3551845" cy="2062103"/>
          </a:xfrm>
          <a:prstGeom prst="rect">
            <a:avLst/>
          </a:prstGeom>
          <a:noFill/>
        </p:spPr>
        <p:txBody>
          <a:bodyPr wrap="square" rtlCol="0">
            <a:spAutoFit/>
          </a:bodyPr>
          <a:lstStyle/>
          <a:p>
            <a:r>
              <a:rPr lang="en-US" sz="3200" dirty="0">
                <a:solidFill>
                  <a:schemeClr val="bg1"/>
                </a:solidFill>
              </a:rPr>
              <a:t>Do any countries seem to have a high population density</a:t>
            </a:r>
            <a:r>
              <a:rPr lang="en-US" sz="3200" dirty="0" smtClean="0">
                <a:solidFill>
                  <a:schemeClr val="bg1"/>
                </a:solidFill>
              </a:rPr>
              <a:t>?</a:t>
            </a:r>
            <a:endParaRPr lang="en-US" sz="3200" dirty="0">
              <a:solidFill>
                <a:schemeClr val="bg1"/>
              </a:solidFill>
            </a:endParaRPr>
          </a:p>
        </p:txBody>
      </p:sp>
      <p:sp>
        <p:nvSpPr>
          <p:cNvPr id="2" name="Rectangle 1"/>
          <p:cNvSpPr/>
          <p:nvPr/>
        </p:nvSpPr>
        <p:spPr>
          <a:xfrm>
            <a:off x="129146" y="5562600"/>
            <a:ext cx="3369833" cy="369332"/>
          </a:xfrm>
          <a:prstGeom prst="rect">
            <a:avLst/>
          </a:prstGeom>
        </p:spPr>
        <p:txBody>
          <a:bodyPr wrap="none">
            <a:spAutoFit/>
          </a:bodyPr>
          <a:lstStyle/>
          <a:p>
            <a:r>
              <a:rPr lang="en-US" dirty="0"/>
              <a:t>Israel, Lebanon, Jordan, etc.</a:t>
            </a:r>
          </a:p>
        </p:txBody>
      </p:sp>
    </p:spTree>
    <p:extLst>
      <p:ext uri="{BB962C8B-B14F-4D97-AF65-F5344CB8AC3E}">
        <p14:creationId xmlns:p14="http://schemas.microsoft.com/office/powerpoint/2010/main" val="40401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6266117"/>
              </p:ext>
            </p:extLst>
          </p:nvPr>
        </p:nvGraphicFramePr>
        <p:xfrm>
          <a:off x="23648" y="0"/>
          <a:ext cx="9144000" cy="739587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00029">
                <a:tc>
                  <a:txBody>
                    <a:bodyPr/>
                    <a:lstStyle/>
                    <a:p>
                      <a:pPr algn="ctr"/>
                      <a:endParaRPr lang="en-US" dirty="0"/>
                    </a:p>
                  </a:txBody>
                  <a:tcPr/>
                </a:tc>
                <a:tc>
                  <a:txBody>
                    <a:bodyPr/>
                    <a:lstStyle/>
                    <a:p>
                      <a:pPr algn="ctr"/>
                      <a:r>
                        <a:rPr lang="en-US" dirty="0" smtClean="0"/>
                        <a:t>Population</a:t>
                      </a:r>
                      <a:endParaRPr lang="en-US" dirty="0"/>
                    </a:p>
                  </a:txBody>
                  <a:tcPr/>
                </a:tc>
                <a:tc>
                  <a:txBody>
                    <a:bodyPr/>
                    <a:lstStyle/>
                    <a:p>
                      <a:pPr algn="ctr"/>
                      <a:r>
                        <a:rPr lang="en-US" dirty="0" smtClean="0"/>
                        <a:t>Area</a:t>
                      </a:r>
                      <a:endParaRPr lang="en-US" dirty="0"/>
                    </a:p>
                  </a:txBody>
                  <a:tcPr/>
                </a:tc>
                <a:tc>
                  <a:txBody>
                    <a:bodyPr/>
                    <a:lstStyle/>
                    <a:p>
                      <a:pPr algn="ctr"/>
                      <a:r>
                        <a:rPr lang="en-US" sz="1400" dirty="0" smtClean="0"/>
                        <a:t>Per Capita Income</a:t>
                      </a:r>
                      <a:endParaRPr lang="en-US" sz="1400" dirty="0"/>
                    </a:p>
                  </a:txBody>
                  <a:tcPr/>
                </a:tc>
                <a:tc>
                  <a:txBody>
                    <a:bodyPr/>
                    <a:lstStyle/>
                    <a:p>
                      <a:pPr algn="ctr"/>
                      <a:r>
                        <a:rPr lang="en-US" sz="1400" dirty="0" smtClean="0"/>
                        <a:t>Life Expectancy</a:t>
                      </a:r>
                      <a:endParaRPr lang="en-US" sz="1400" dirty="0"/>
                    </a:p>
                  </a:txBody>
                  <a:tcPr/>
                </a:tc>
                <a:tc>
                  <a:txBody>
                    <a:bodyPr/>
                    <a:lstStyle/>
                    <a:p>
                      <a:pPr algn="ctr"/>
                      <a:r>
                        <a:rPr lang="en-US" sz="1400" dirty="0" smtClean="0"/>
                        <a:t>TVs per 1,000 </a:t>
                      </a:r>
                      <a:endParaRPr lang="en-US" sz="1400" dirty="0"/>
                    </a:p>
                  </a:txBody>
                  <a:tcPr/>
                </a:tc>
              </a:tr>
              <a:tr h="430208">
                <a:tc>
                  <a:txBody>
                    <a:bodyPr/>
                    <a:lstStyle/>
                    <a:p>
                      <a:pPr algn="ctr"/>
                      <a:r>
                        <a:rPr lang="en-US" dirty="0" smtClean="0"/>
                        <a:t>Afghanistan</a:t>
                      </a:r>
                      <a:endParaRPr lang="en-US" dirty="0"/>
                    </a:p>
                  </a:txBody>
                  <a:tcPr/>
                </a:tc>
                <a:tc>
                  <a:txBody>
                    <a:bodyPr/>
                    <a:lstStyle/>
                    <a:p>
                      <a:pPr algn="ctr"/>
                      <a:r>
                        <a:rPr lang="en-US" dirty="0" smtClean="0"/>
                        <a:t>29.9 million</a:t>
                      </a:r>
                      <a:endParaRPr lang="en-US" dirty="0"/>
                    </a:p>
                  </a:txBody>
                  <a:tcPr/>
                </a:tc>
                <a:tc>
                  <a:txBody>
                    <a:bodyPr/>
                    <a:lstStyle/>
                    <a:p>
                      <a:pPr algn="ctr"/>
                      <a:r>
                        <a:rPr lang="en-US" dirty="0" smtClean="0"/>
                        <a:t>250,001</a:t>
                      </a:r>
                      <a:endParaRPr lang="en-US" dirty="0"/>
                    </a:p>
                  </a:txBody>
                  <a:tcPr/>
                </a:tc>
                <a:tc>
                  <a:txBody>
                    <a:bodyPr/>
                    <a:lstStyle/>
                    <a:p>
                      <a:pPr algn="ctr"/>
                      <a:r>
                        <a:rPr lang="en-US" dirty="0" smtClean="0"/>
                        <a:t>$800</a:t>
                      </a:r>
                      <a:endParaRPr lang="en-US" dirty="0"/>
                    </a:p>
                  </a:txBody>
                  <a:tcPr/>
                </a:tc>
                <a:tc>
                  <a:txBody>
                    <a:bodyPr/>
                    <a:lstStyle/>
                    <a:p>
                      <a:pPr algn="ctr"/>
                      <a:r>
                        <a:rPr lang="en-US" dirty="0" smtClean="0"/>
                        <a:t>42.9</a:t>
                      </a:r>
                      <a:endParaRPr lang="en-US" dirty="0"/>
                    </a:p>
                  </a:txBody>
                  <a:tcPr/>
                </a:tc>
                <a:tc>
                  <a:txBody>
                    <a:bodyPr/>
                    <a:lstStyle/>
                    <a:p>
                      <a:pPr algn="ctr"/>
                      <a:r>
                        <a:rPr lang="en-US" dirty="0" smtClean="0"/>
                        <a:t>14</a:t>
                      </a:r>
                      <a:endParaRPr lang="en-US" dirty="0"/>
                    </a:p>
                  </a:txBody>
                  <a:tcPr/>
                </a:tc>
              </a:tr>
              <a:tr h="430208">
                <a:tc>
                  <a:txBody>
                    <a:bodyPr/>
                    <a:lstStyle/>
                    <a:p>
                      <a:pPr algn="ctr"/>
                      <a:r>
                        <a:rPr lang="en-US" dirty="0" smtClean="0"/>
                        <a:t>Iran</a:t>
                      </a:r>
                      <a:endParaRPr lang="en-US" dirty="0"/>
                    </a:p>
                  </a:txBody>
                  <a:tcPr/>
                </a:tc>
                <a:tc>
                  <a:txBody>
                    <a:bodyPr/>
                    <a:lstStyle/>
                    <a:p>
                      <a:pPr algn="ctr"/>
                      <a:r>
                        <a:rPr lang="en-US" dirty="0" smtClean="0"/>
                        <a:t>68 million</a:t>
                      </a:r>
                      <a:endParaRPr lang="en-US" dirty="0"/>
                    </a:p>
                  </a:txBody>
                  <a:tcPr/>
                </a:tc>
                <a:tc>
                  <a:txBody>
                    <a:bodyPr/>
                    <a:lstStyle/>
                    <a:p>
                      <a:pPr algn="ctr"/>
                      <a:r>
                        <a:rPr lang="en-US" dirty="0" smtClean="0"/>
                        <a:t>636,296</a:t>
                      </a:r>
                      <a:endParaRPr lang="en-US" dirty="0"/>
                    </a:p>
                  </a:txBody>
                  <a:tcPr/>
                </a:tc>
                <a:tc>
                  <a:txBody>
                    <a:bodyPr/>
                    <a:lstStyle/>
                    <a:p>
                      <a:pPr algn="ctr"/>
                      <a:r>
                        <a:rPr lang="en-US" dirty="0" smtClean="0"/>
                        <a:t>$7,700</a:t>
                      </a:r>
                      <a:endParaRPr lang="en-US" dirty="0"/>
                    </a:p>
                  </a:txBody>
                  <a:tcPr/>
                </a:tc>
                <a:tc>
                  <a:txBody>
                    <a:bodyPr/>
                    <a:lstStyle/>
                    <a:p>
                      <a:pPr algn="ctr"/>
                      <a:r>
                        <a:rPr lang="en-US" dirty="0" smtClean="0"/>
                        <a:t>70.0</a:t>
                      </a:r>
                      <a:endParaRPr lang="en-US" dirty="0"/>
                    </a:p>
                  </a:txBody>
                  <a:tcPr/>
                </a:tc>
                <a:tc>
                  <a:txBody>
                    <a:bodyPr/>
                    <a:lstStyle/>
                    <a:p>
                      <a:pPr algn="ctr"/>
                      <a:r>
                        <a:rPr lang="en-US" dirty="0" smtClean="0"/>
                        <a:t>154</a:t>
                      </a:r>
                      <a:endParaRPr lang="en-US" dirty="0"/>
                    </a:p>
                  </a:txBody>
                  <a:tcPr/>
                </a:tc>
              </a:tr>
              <a:tr h="430208">
                <a:tc>
                  <a:txBody>
                    <a:bodyPr/>
                    <a:lstStyle/>
                    <a:p>
                      <a:pPr algn="ctr"/>
                      <a:r>
                        <a:rPr lang="en-US" dirty="0" smtClean="0"/>
                        <a:t>Iraq</a:t>
                      </a:r>
                      <a:endParaRPr lang="en-US" dirty="0"/>
                    </a:p>
                  </a:txBody>
                  <a:tcPr/>
                </a:tc>
                <a:tc>
                  <a:txBody>
                    <a:bodyPr/>
                    <a:lstStyle/>
                    <a:p>
                      <a:pPr algn="ctr"/>
                      <a:r>
                        <a:rPr lang="en-US" dirty="0" smtClean="0"/>
                        <a:t>26.1 million</a:t>
                      </a:r>
                      <a:endParaRPr lang="en-US" dirty="0"/>
                    </a:p>
                  </a:txBody>
                  <a:tcPr/>
                </a:tc>
                <a:tc>
                  <a:txBody>
                    <a:bodyPr/>
                    <a:lstStyle/>
                    <a:p>
                      <a:pPr algn="ctr"/>
                      <a:r>
                        <a:rPr lang="en-US" dirty="0" smtClean="0"/>
                        <a:t>168,754</a:t>
                      </a:r>
                      <a:endParaRPr lang="en-US" dirty="0"/>
                    </a:p>
                  </a:txBody>
                  <a:tcPr/>
                </a:tc>
                <a:tc>
                  <a:txBody>
                    <a:bodyPr/>
                    <a:lstStyle/>
                    <a:p>
                      <a:pPr algn="ctr"/>
                      <a:r>
                        <a:rPr lang="en-US" dirty="0" smtClean="0"/>
                        <a:t>$3,500</a:t>
                      </a:r>
                      <a:endParaRPr lang="en-US" dirty="0"/>
                    </a:p>
                  </a:txBody>
                  <a:tcPr/>
                </a:tc>
                <a:tc>
                  <a:txBody>
                    <a:bodyPr/>
                    <a:lstStyle/>
                    <a:p>
                      <a:pPr algn="ctr"/>
                      <a:r>
                        <a:rPr lang="en-US" dirty="0" smtClean="0"/>
                        <a:t>687</a:t>
                      </a:r>
                      <a:endParaRPr lang="en-US" dirty="0"/>
                    </a:p>
                  </a:txBody>
                  <a:tcPr/>
                </a:tc>
                <a:tc>
                  <a:txBody>
                    <a:bodyPr/>
                    <a:lstStyle/>
                    <a:p>
                      <a:pPr algn="ctr"/>
                      <a:r>
                        <a:rPr lang="en-US" dirty="0" smtClean="0"/>
                        <a:t>82</a:t>
                      </a:r>
                      <a:endParaRPr lang="en-US" dirty="0"/>
                    </a:p>
                  </a:txBody>
                  <a:tcPr/>
                </a:tc>
              </a:tr>
              <a:tr h="430208">
                <a:tc>
                  <a:txBody>
                    <a:bodyPr/>
                    <a:lstStyle/>
                    <a:p>
                      <a:pPr algn="ctr"/>
                      <a:r>
                        <a:rPr lang="en-US" dirty="0" smtClean="0"/>
                        <a:t>Israel</a:t>
                      </a:r>
                      <a:endParaRPr lang="en-US" dirty="0"/>
                    </a:p>
                  </a:txBody>
                  <a:tcPr/>
                </a:tc>
                <a:tc>
                  <a:txBody>
                    <a:bodyPr/>
                    <a:lstStyle/>
                    <a:p>
                      <a:pPr algn="ctr"/>
                      <a:r>
                        <a:rPr lang="en-US" dirty="0" smtClean="0"/>
                        <a:t>6.3 million</a:t>
                      </a:r>
                      <a:endParaRPr lang="en-US" dirty="0"/>
                    </a:p>
                  </a:txBody>
                  <a:tcPr/>
                </a:tc>
                <a:tc>
                  <a:txBody>
                    <a:bodyPr/>
                    <a:lstStyle/>
                    <a:p>
                      <a:pPr algn="ctr"/>
                      <a:r>
                        <a:rPr lang="en-US" dirty="0" smtClean="0"/>
                        <a:t>8,019</a:t>
                      </a:r>
                      <a:endParaRPr lang="en-US" dirty="0"/>
                    </a:p>
                  </a:txBody>
                  <a:tcPr/>
                </a:tc>
                <a:tc>
                  <a:txBody>
                    <a:bodyPr/>
                    <a:lstStyle/>
                    <a:p>
                      <a:pPr algn="ctr"/>
                      <a:r>
                        <a:rPr lang="en-US" dirty="0" smtClean="0"/>
                        <a:t>$20,800</a:t>
                      </a:r>
                      <a:endParaRPr lang="en-US" dirty="0"/>
                    </a:p>
                  </a:txBody>
                  <a:tcPr/>
                </a:tc>
                <a:tc>
                  <a:txBody>
                    <a:bodyPr/>
                    <a:lstStyle/>
                    <a:p>
                      <a:pPr algn="ctr"/>
                      <a:r>
                        <a:rPr lang="en-US" dirty="0" smtClean="0"/>
                        <a:t>79.3</a:t>
                      </a:r>
                      <a:endParaRPr lang="en-US" dirty="0"/>
                    </a:p>
                  </a:txBody>
                  <a:tcPr/>
                </a:tc>
                <a:tc>
                  <a:txBody>
                    <a:bodyPr/>
                    <a:lstStyle/>
                    <a:p>
                      <a:pPr algn="ctr"/>
                      <a:r>
                        <a:rPr lang="en-US" dirty="0" smtClean="0"/>
                        <a:t>328</a:t>
                      </a:r>
                      <a:endParaRPr lang="en-US" dirty="0"/>
                    </a:p>
                  </a:txBody>
                  <a:tcPr/>
                </a:tc>
              </a:tr>
              <a:tr h="430208">
                <a:tc>
                  <a:txBody>
                    <a:bodyPr/>
                    <a:lstStyle/>
                    <a:p>
                      <a:pPr algn="ctr"/>
                      <a:r>
                        <a:rPr lang="en-US" dirty="0" smtClean="0"/>
                        <a:t>Jordan</a:t>
                      </a:r>
                      <a:endParaRPr lang="en-US" dirty="0"/>
                    </a:p>
                  </a:txBody>
                  <a:tcPr/>
                </a:tc>
                <a:tc>
                  <a:txBody>
                    <a:bodyPr/>
                    <a:lstStyle/>
                    <a:p>
                      <a:pPr algn="ctr"/>
                      <a:r>
                        <a:rPr lang="en-US" dirty="0" smtClean="0"/>
                        <a:t>5.8 million</a:t>
                      </a:r>
                      <a:endParaRPr lang="en-US" dirty="0"/>
                    </a:p>
                  </a:txBody>
                  <a:tcPr/>
                </a:tc>
                <a:tc>
                  <a:txBody>
                    <a:bodyPr/>
                    <a:lstStyle/>
                    <a:p>
                      <a:pPr algn="ctr"/>
                      <a:r>
                        <a:rPr lang="en-US" dirty="0" smtClean="0"/>
                        <a:t>35,637</a:t>
                      </a:r>
                      <a:endParaRPr lang="en-US" dirty="0"/>
                    </a:p>
                  </a:txBody>
                  <a:tcPr/>
                </a:tc>
                <a:tc>
                  <a:txBody>
                    <a:bodyPr/>
                    <a:lstStyle/>
                    <a:p>
                      <a:pPr algn="ctr"/>
                      <a:r>
                        <a:rPr lang="en-US" dirty="0" smtClean="0"/>
                        <a:t>$4,500</a:t>
                      </a:r>
                      <a:endParaRPr lang="en-US" dirty="0"/>
                    </a:p>
                  </a:txBody>
                  <a:tcPr/>
                </a:tc>
                <a:tc>
                  <a:txBody>
                    <a:bodyPr/>
                    <a:lstStyle/>
                    <a:p>
                      <a:pPr algn="ctr"/>
                      <a:r>
                        <a:rPr lang="en-US" dirty="0" smtClean="0"/>
                        <a:t>78.2</a:t>
                      </a:r>
                      <a:endParaRPr lang="en-US" dirty="0"/>
                    </a:p>
                  </a:txBody>
                  <a:tcPr/>
                </a:tc>
                <a:tc>
                  <a:txBody>
                    <a:bodyPr/>
                    <a:lstStyle/>
                    <a:p>
                      <a:pPr algn="ctr"/>
                      <a:r>
                        <a:rPr lang="en-US" dirty="0" smtClean="0"/>
                        <a:t>83</a:t>
                      </a:r>
                      <a:endParaRPr lang="en-US" dirty="0"/>
                    </a:p>
                  </a:txBody>
                  <a:tcPr/>
                </a:tc>
              </a:tr>
              <a:tr h="430208">
                <a:tc>
                  <a:txBody>
                    <a:bodyPr/>
                    <a:lstStyle/>
                    <a:p>
                      <a:pPr algn="ctr"/>
                      <a:r>
                        <a:rPr lang="en-US" dirty="0" smtClean="0"/>
                        <a:t>Kuwait</a:t>
                      </a:r>
                      <a:endParaRPr lang="en-US" dirty="0"/>
                    </a:p>
                  </a:txBody>
                  <a:tcPr/>
                </a:tc>
                <a:tc>
                  <a:txBody>
                    <a:bodyPr/>
                    <a:lstStyle/>
                    <a:p>
                      <a:pPr algn="ctr"/>
                      <a:r>
                        <a:rPr lang="en-US" dirty="0" smtClean="0"/>
                        <a:t>2.3 million</a:t>
                      </a:r>
                      <a:endParaRPr lang="en-US" dirty="0"/>
                    </a:p>
                  </a:txBody>
                  <a:tcPr/>
                </a:tc>
                <a:tc>
                  <a:txBody>
                    <a:bodyPr/>
                    <a:lstStyle/>
                    <a:p>
                      <a:pPr algn="ctr"/>
                      <a:r>
                        <a:rPr lang="en-US" dirty="0" smtClean="0"/>
                        <a:t>6,880</a:t>
                      </a:r>
                      <a:endParaRPr lang="en-US" dirty="0"/>
                    </a:p>
                  </a:txBody>
                  <a:tcPr/>
                </a:tc>
                <a:tc>
                  <a:txBody>
                    <a:bodyPr/>
                    <a:lstStyle/>
                    <a:p>
                      <a:pPr algn="ctr"/>
                      <a:r>
                        <a:rPr lang="en-US" dirty="0" smtClean="0"/>
                        <a:t>$21,300</a:t>
                      </a:r>
                      <a:endParaRPr lang="en-US" dirty="0"/>
                    </a:p>
                  </a:txBody>
                  <a:tcPr/>
                </a:tc>
                <a:tc>
                  <a:txBody>
                    <a:bodyPr/>
                    <a:lstStyle/>
                    <a:p>
                      <a:pPr algn="ctr"/>
                      <a:r>
                        <a:rPr lang="en-US" dirty="0" smtClean="0"/>
                        <a:t>77.0</a:t>
                      </a:r>
                      <a:endParaRPr lang="en-US" dirty="0"/>
                    </a:p>
                  </a:txBody>
                  <a:tcPr/>
                </a:tc>
                <a:tc>
                  <a:txBody>
                    <a:bodyPr/>
                    <a:lstStyle/>
                    <a:p>
                      <a:pPr algn="ctr"/>
                      <a:r>
                        <a:rPr lang="en-US" dirty="0" smtClean="0"/>
                        <a:t>480</a:t>
                      </a:r>
                      <a:endParaRPr lang="en-US" dirty="0"/>
                    </a:p>
                  </a:txBody>
                  <a:tcPr/>
                </a:tc>
              </a:tr>
              <a:tr h="430208">
                <a:tc>
                  <a:txBody>
                    <a:bodyPr/>
                    <a:lstStyle/>
                    <a:p>
                      <a:pPr algn="ctr"/>
                      <a:r>
                        <a:rPr lang="en-US" dirty="0" smtClean="0"/>
                        <a:t>Lebanon</a:t>
                      </a:r>
                      <a:endParaRPr lang="en-US" dirty="0"/>
                    </a:p>
                  </a:txBody>
                  <a:tcPr/>
                </a:tc>
                <a:tc>
                  <a:txBody>
                    <a:bodyPr/>
                    <a:lstStyle/>
                    <a:p>
                      <a:pPr algn="ctr"/>
                      <a:r>
                        <a:rPr lang="en-US" dirty="0" smtClean="0"/>
                        <a:t>3.8 million</a:t>
                      </a:r>
                      <a:endParaRPr lang="en-US" dirty="0"/>
                    </a:p>
                  </a:txBody>
                  <a:tcPr/>
                </a:tc>
                <a:tc>
                  <a:txBody>
                    <a:bodyPr/>
                    <a:lstStyle/>
                    <a:p>
                      <a:pPr algn="ctr"/>
                      <a:r>
                        <a:rPr lang="en-US" dirty="0" smtClean="0"/>
                        <a:t>4,015</a:t>
                      </a:r>
                      <a:endParaRPr lang="en-US" dirty="0"/>
                    </a:p>
                  </a:txBody>
                  <a:tcPr/>
                </a:tc>
                <a:tc>
                  <a:txBody>
                    <a:bodyPr/>
                    <a:lstStyle/>
                    <a:p>
                      <a:pPr algn="ctr"/>
                      <a:r>
                        <a:rPr lang="en-US" dirty="0" smtClean="0"/>
                        <a:t>$5,000</a:t>
                      </a:r>
                      <a:endParaRPr lang="en-US" dirty="0"/>
                    </a:p>
                  </a:txBody>
                  <a:tcPr/>
                </a:tc>
                <a:tc>
                  <a:txBody>
                    <a:bodyPr/>
                    <a:lstStyle/>
                    <a:p>
                      <a:pPr algn="ctr"/>
                      <a:r>
                        <a:rPr lang="en-US" dirty="0" smtClean="0"/>
                        <a:t>72.6</a:t>
                      </a:r>
                      <a:endParaRPr lang="en-US" dirty="0"/>
                    </a:p>
                  </a:txBody>
                  <a:tcPr/>
                </a:tc>
                <a:tc>
                  <a:txBody>
                    <a:bodyPr/>
                    <a:lstStyle/>
                    <a:p>
                      <a:pPr algn="ctr"/>
                      <a:r>
                        <a:rPr lang="en-US" dirty="0" smtClean="0"/>
                        <a:t>355</a:t>
                      </a:r>
                      <a:endParaRPr lang="en-US" dirty="0"/>
                    </a:p>
                  </a:txBody>
                  <a:tcPr/>
                </a:tc>
              </a:tr>
              <a:tr h="430208">
                <a:tc>
                  <a:txBody>
                    <a:bodyPr/>
                    <a:lstStyle/>
                    <a:p>
                      <a:pPr algn="ctr"/>
                      <a:r>
                        <a:rPr lang="en-US" dirty="0" smtClean="0"/>
                        <a:t>Oman</a:t>
                      </a:r>
                      <a:endParaRPr lang="en-US" dirty="0"/>
                    </a:p>
                  </a:txBody>
                  <a:tcPr/>
                </a:tc>
                <a:tc>
                  <a:txBody>
                    <a:bodyPr/>
                    <a:lstStyle/>
                    <a:p>
                      <a:pPr algn="ctr"/>
                      <a:r>
                        <a:rPr lang="en-US" dirty="0" smtClean="0"/>
                        <a:t>3 million</a:t>
                      </a:r>
                      <a:endParaRPr lang="en-US" dirty="0"/>
                    </a:p>
                  </a:txBody>
                  <a:tcPr/>
                </a:tc>
                <a:tc>
                  <a:txBody>
                    <a:bodyPr/>
                    <a:lstStyle/>
                    <a:p>
                      <a:pPr algn="ctr"/>
                      <a:r>
                        <a:rPr lang="en-US" dirty="0" smtClean="0"/>
                        <a:t>82,031</a:t>
                      </a:r>
                      <a:endParaRPr lang="en-US" dirty="0"/>
                    </a:p>
                  </a:txBody>
                  <a:tcPr/>
                </a:tc>
                <a:tc>
                  <a:txBody>
                    <a:bodyPr/>
                    <a:lstStyle/>
                    <a:p>
                      <a:pPr algn="ctr"/>
                      <a:r>
                        <a:rPr lang="en-US" dirty="0" smtClean="0"/>
                        <a:t>$13,100</a:t>
                      </a:r>
                      <a:endParaRPr lang="en-US" dirty="0"/>
                    </a:p>
                  </a:txBody>
                  <a:tcPr/>
                </a:tc>
                <a:tc>
                  <a:txBody>
                    <a:bodyPr/>
                    <a:lstStyle/>
                    <a:p>
                      <a:pPr algn="ctr"/>
                      <a:r>
                        <a:rPr lang="en-US" dirty="0" smtClean="0"/>
                        <a:t>73.1</a:t>
                      </a:r>
                      <a:endParaRPr lang="en-US" dirty="0"/>
                    </a:p>
                  </a:txBody>
                  <a:tcPr/>
                </a:tc>
                <a:tc>
                  <a:txBody>
                    <a:bodyPr/>
                    <a:lstStyle/>
                    <a:p>
                      <a:pPr algn="ctr"/>
                      <a:r>
                        <a:rPr lang="en-US" dirty="0" smtClean="0"/>
                        <a:t>575</a:t>
                      </a:r>
                      <a:endParaRPr lang="en-US" dirty="0"/>
                    </a:p>
                  </a:txBody>
                  <a:tcPr/>
                </a:tc>
              </a:tr>
              <a:tr h="430208">
                <a:tc>
                  <a:txBody>
                    <a:bodyPr/>
                    <a:lstStyle/>
                    <a:p>
                      <a:pPr algn="ctr"/>
                      <a:r>
                        <a:rPr lang="en-US" dirty="0" smtClean="0"/>
                        <a:t>Qatar</a:t>
                      </a:r>
                      <a:endParaRPr lang="en-US" dirty="0"/>
                    </a:p>
                  </a:txBody>
                  <a:tcPr/>
                </a:tc>
                <a:tc>
                  <a:txBody>
                    <a:bodyPr/>
                    <a:lstStyle/>
                    <a:p>
                      <a:pPr algn="ctr"/>
                      <a:r>
                        <a:rPr lang="en-US" dirty="0" smtClean="0"/>
                        <a:t>863,100</a:t>
                      </a:r>
                      <a:endParaRPr lang="en-US" dirty="0"/>
                    </a:p>
                  </a:txBody>
                  <a:tcPr/>
                </a:tc>
                <a:tc>
                  <a:txBody>
                    <a:bodyPr/>
                    <a:lstStyle/>
                    <a:p>
                      <a:pPr algn="ctr"/>
                      <a:r>
                        <a:rPr lang="en-US" dirty="0" smtClean="0"/>
                        <a:t>4,416</a:t>
                      </a:r>
                      <a:endParaRPr lang="en-US" dirty="0"/>
                    </a:p>
                  </a:txBody>
                  <a:tcPr/>
                </a:tc>
                <a:tc>
                  <a:txBody>
                    <a:bodyPr/>
                    <a:lstStyle/>
                    <a:p>
                      <a:pPr algn="ctr"/>
                      <a:r>
                        <a:rPr lang="en-US" dirty="0" smtClean="0"/>
                        <a:t>$23,200</a:t>
                      </a:r>
                      <a:endParaRPr lang="en-US" dirty="0"/>
                    </a:p>
                  </a:txBody>
                  <a:tcPr/>
                </a:tc>
                <a:tc>
                  <a:txBody>
                    <a:bodyPr/>
                    <a:lstStyle/>
                    <a:p>
                      <a:pPr algn="ctr"/>
                      <a:r>
                        <a:rPr lang="en-US" dirty="0" smtClean="0"/>
                        <a:t>73.7</a:t>
                      </a:r>
                      <a:endParaRPr lang="en-US" dirty="0"/>
                    </a:p>
                  </a:txBody>
                  <a:tcPr/>
                </a:tc>
                <a:tc>
                  <a:txBody>
                    <a:bodyPr/>
                    <a:lstStyle/>
                    <a:p>
                      <a:pPr algn="ctr"/>
                      <a:r>
                        <a:rPr lang="en-US" dirty="0" smtClean="0"/>
                        <a:t>866</a:t>
                      </a:r>
                      <a:endParaRPr lang="en-US" dirty="0"/>
                    </a:p>
                  </a:txBody>
                  <a:tcPr/>
                </a:tc>
              </a:tr>
              <a:tr h="430208">
                <a:tc>
                  <a:txBody>
                    <a:bodyPr/>
                    <a:lstStyle/>
                    <a:p>
                      <a:pPr algn="ctr"/>
                      <a:r>
                        <a:rPr lang="en-US" dirty="0" smtClean="0"/>
                        <a:t>Saudi</a:t>
                      </a:r>
                      <a:r>
                        <a:rPr lang="en-US" baseline="0" dirty="0" smtClean="0"/>
                        <a:t> Arabia</a:t>
                      </a:r>
                      <a:endParaRPr lang="en-US" dirty="0"/>
                    </a:p>
                  </a:txBody>
                  <a:tcPr/>
                </a:tc>
                <a:tc>
                  <a:txBody>
                    <a:bodyPr/>
                    <a:lstStyle/>
                    <a:p>
                      <a:pPr algn="ctr"/>
                      <a:r>
                        <a:rPr lang="en-US" dirty="0" smtClean="0"/>
                        <a:t>26.4 million</a:t>
                      </a:r>
                      <a:endParaRPr lang="en-US" dirty="0"/>
                    </a:p>
                  </a:txBody>
                  <a:tcPr/>
                </a:tc>
                <a:tc>
                  <a:txBody>
                    <a:bodyPr/>
                    <a:lstStyle/>
                    <a:p>
                      <a:pPr algn="ctr"/>
                      <a:r>
                        <a:rPr lang="en-US" dirty="0" smtClean="0"/>
                        <a:t>756,985</a:t>
                      </a:r>
                      <a:endParaRPr lang="en-US" dirty="0"/>
                    </a:p>
                  </a:txBody>
                  <a:tcPr/>
                </a:tc>
                <a:tc>
                  <a:txBody>
                    <a:bodyPr/>
                    <a:lstStyle/>
                    <a:p>
                      <a:pPr algn="ctr"/>
                      <a:r>
                        <a:rPr lang="en-US" dirty="0" smtClean="0"/>
                        <a:t>$12,000</a:t>
                      </a:r>
                      <a:endParaRPr lang="en-US" dirty="0"/>
                    </a:p>
                  </a:txBody>
                  <a:tcPr/>
                </a:tc>
                <a:tc>
                  <a:txBody>
                    <a:bodyPr/>
                    <a:lstStyle/>
                    <a:p>
                      <a:pPr algn="ctr"/>
                      <a:r>
                        <a:rPr lang="en-US" dirty="0" smtClean="0"/>
                        <a:t>75.5</a:t>
                      </a:r>
                      <a:endParaRPr lang="en-US" dirty="0"/>
                    </a:p>
                  </a:txBody>
                  <a:tcPr/>
                </a:tc>
                <a:tc>
                  <a:txBody>
                    <a:bodyPr/>
                    <a:lstStyle/>
                    <a:p>
                      <a:pPr algn="ctr"/>
                      <a:r>
                        <a:rPr lang="en-US" dirty="0" smtClean="0"/>
                        <a:t>263</a:t>
                      </a:r>
                      <a:endParaRPr lang="en-US" dirty="0"/>
                    </a:p>
                  </a:txBody>
                  <a:tcPr/>
                </a:tc>
              </a:tr>
              <a:tr h="430208">
                <a:tc>
                  <a:txBody>
                    <a:bodyPr/>
                    <a:lstStyle/>
                    <a:p>
                      <a:pPr algn="ctr"/>
                      <a:r>
                        <a:rPr lang="en-US" dirty="0" smtClean="0"/>
                        <a:t>Syria</a:t>
                      </a:r>
                      <a:endParaRPr lang="en-US" dirty="0"/>
                    </a:p>
                  </a:txBody>
                  <a:tcPr/>
                </a:tc>
                <a:tc>
                  <a:txBody>
                    <a:bodyPr/>
                    <a:lstStyle/>
                    <a:p>
                      <a:pPr algn="ctr"/>
                      <a:r>
                        <a:rPr lang="en-US" dirty="0" smtClean="0"/>
                        <a:t>18.4 million</a:t>
                      </a:r>
                      <a:endParaRPr lang="en-US" dirty="0"/>
                    </a:p>
                  </a:txBody>
                  <a:tcPr/>
                </a:tc>
                <a:tc>
                  <a:txBody>
                    <a:bodyPr/>
                    <a:lstStyle/>
                    <a:p>
                      <a:pPr algn="ctr"/>
                      <a:r>
                        <a:rPr lang="en-US" dirty="0" smtClean="0"/>
                        <a:t>71,498</a:t>
                      </a:r>
                      <a:endParaRPr lang="en-US" dirty="0"/>
                    </a:p>
                  </a:txBody>
                  <a:tcPr/>
                </a:tc>
                <a:tc>
                  <a:txBody>
                    <a:bodyPr/>
                    <a:lstStyle/>
                    <a:p>
                      <a:pPr algn="ctr"/>
                      <a:r>
                        <a:rPr lang="en-US" dirty="0" smtClean="0"/>
                        <a:t>$3,400</a:t>
                      </a:r>
                      <a:endParaRPr lang="en-US" dirty="0"/>
                    </a:p>
                  </a:txBody>
                  <a:tcPr/>
                </a:tc>
                <a:tc>
                  <a:txBody>
                    <a:bodyPr/>
                    <a:lstStyle/>
                    <a:p>
                      <a:pPr algn="ctr"/>
                      <a:r>
                        <a:rPr lang="en-US" dirty="0" smtClean="0"/>
                        <a:t>70.0</a:t>
                      </a:r>
                      <a:endParaRPr lang="en-US" dirty="0"/>
                    </a:p>
                  </a:txBody>
                  <a:tcPr/>
                </a:tc>
                <a:tc>
                  <a:txBody>
                    <a:bodyPr/>
                    <a:lstStyle/>
                    <a:p>
                      <a:pPr algn="ctr"/>
                      <a:r>
                        <a:rPr lang="en-US" dirty="0" smtClean="0"/>
                        <a:t>68</a:t>
                      </a:r>
                      <a:endParaRPr lang="en-US" dirty="0"/>
                    </a:p>
                  </a:txBody>
                  <a:tcPr/>
                </a:tc>
              </a:tr>
              <a:tr h="430208">
                <a:tc>
                  <a:txBody>
                    <a:bodyPr/>
                    <a:lstStyle/>
                    <a:p>
                      <a:pPr algn="ctr"/>
                      <a:r>
                        <a:rPr lang="en-US" dirty="0" smtClean="0"/>
                        <a:t>Turkey</a:t>
                      </a:r>
                      <a:endParaRPr lang="en-US" dirty="0"/>
                    </a:p>
                  </a:txBody>
                  <a:tcPr/>
                </a:tc>
                <a:tc>
                  <a:txBody>
                    <a:bodyPr/>
                    <a:lstStyle/>
                    <a:p>
                      <a:pPr algn="ctr"/>
                      <a:r>
                        <a:rPr lang="en-US" dirty="0" smtClean="0"/>
                        <a:t>69.7 million</a:t>
                      </a:r>
                      <a:endParaRPr lang="en-US" dirty="0"/>
                    </a:p>
                  </a:txBody>
                  <a:tcPr/>
                </a:tc>
                <a:tc>
                  <a:txBody>
                    <a:bodyPr/>
                    <a:lstStyle/>
                    <a:p>
                      <a:pPr algn="ctr"/>
                      <a:r>
                        <a:rPr lang="en-US" dirty="0" smtClean="0"/>
                        <a:t>301,383</a:t>
                      </a:r>
                      <a:endParaRPr lang="en-US" dirty="0"/>
                    </a:p>
                  </a:txBody>
                  <a:tcPr/>
                </a:tc>
                <a:tc>
                  <a:txBody>
                    <a:bodyPr/>
                    <a:lstStyle/>
                    <a:p>
                      <a:pPr algn="ctr"/>
                      <a:r>
                        <a:rPr lang="en-US" dirty="0" smtClean="0"/>
                        <a:t>$7,400</a:t>
                      </a:r>
                      <a:endParaRPr lang="en-US" dirty="0"/>
                    </a:p>
                  </a:txBody>
                  <a:tcPr/>
                </a:tc>
                <a:tc>
                  <a:txBody>
                    <a:bodyPr/>
                    <a:lstStyle/>
                    <a:p>
                      <a:pPr algn="ctr"/>
                      <a:r>
                        <a:rPr lang="en-US" dirty="0" smtClean="0"/>
                        <a:t>72.4</a:t>
                      </a:r>
                      <a:endParaRPr lang="en-US" dirty="0"/>
                    </a:p>
                  </a:txBody>
                  <a:tcPr/>
                </a:tc>
                <a:tc>
                  <a:txBody>
                    <a:bodyPr/>
                    <a:lstStyle/>
                    <a:p>
                      <a:pPr algn="ctr"/>
                      <a:r>
                        <a:rPr lang="en-US" dirty="0" smtClean="0"/>
                        <a:t>328</a:t>
                      </a:r>
                      <a:endParaRPr lang="en-US" dirty="0"/>
                    </a:p>
                  </a:txBody>
                  <a:tcPr/>
                </a:tc>
              </a:tr>
              <a:tr h="435059">
                <a:tc>
                  <a:txBody>
                    <a:bodyPr/>
                    <a:lstStyle/>
                    <a:p>
                      <a:pPr algn="ctr"/>
                      <a:r>
                        <a:rPr lang="en-US" dirty="0" smtClean="0"/>
                        <a:t>UAE</a:t>
                      </a:r>
                    </a:p>
                  </a:txBody>
                  <a:tcPr/>
                </a:tc>
                <a:tc>
                  <a:txBody>
                    <a:bodyPr/>
                    <a:lstStyle/>
                    <a:p>
                      <a:pPr algn="ctr"/>
                      <a:r>
                        <a:rPr lang="en-US" dirty="0" smtClean="0"/>
                        <a:t>2.6 million</a:t>
                      </a:r>
                      <a:endParaRPr lang="en-US" dirty="0"/>
                    </a:p>
                  </a:txBody>
                  <a:tcPr/>
                </a:tc>
                <a:tc>
                  <a:txBody>
                    <a:bodyPr/>
                    <a:lstStyle/>
                    <a:p>
                      <a:pPr algn="ctr"/>
                      <a:r>
                        <a:rPr lang="en-US" dirty="0" smtClean="0"/>
                        <a:t>32,000</a:t>
                      </a:r>
                      <a:endParaRPr lang="en-US" dirty="0"/>
                    </a:p>
                  </a:txBody>
                  <a:tcPr/>
                </a:tc>
                <a:tc>
                  <a:txBody>
                    <a:bodyPr/>
                    <a:lstStyle/>
                    <a:p>
                      <a:pPr algn="ctr"/>
                      <a:r>
                        <a:rPr lang="en-US" dirty="0" smtClean="0"/>
                        <a:t>$25,200</a:t>
                      </a:r>
                      <a:endParaRPr lang="en-US" dirty="0"/>
                    </a:p>
                  </a:txBody>
                  <a:tcPr/>
                </a:tc>
                <a:tc>
                  <a:txBody>
                    <a:bodyPr/>
                    <a:lstStyle/>
                    <a:p>
                      <a:pPr algn="ctr"/>
                      <a:r>
                        <a:rPr lang="en-US" dirty="0" smtClean="0"/>
                        <a:t>75.2</a:t>
                      </a:r>
                      <a:endParaRPr lang="en-US" dirty="0"/>
                    </a:p>
                  </a:txBody>
                  <a:tcPr/>
                </a:tc>
                <a:tc>
                  <a:txBody>
                    <a:bodyPr/>
                    <a:lstStyle/>
                    <a:p>
                      <a:pPr algn="ctr"/>
                      <a:r>
                        <a:rPr lang="en-US" dirty="0" smtClean="0"/>
                        <a:t>309</a:t>
                      </a:r>
                      <a:endParaRPr lang="en-US" dirty="0"/>
                    </a:p>
                  </a:txBody>
                  <a:tcPr/>
                </a:tc>
              </a:tr>
              <a:tr h="430208">
                <a:tc>
                  <a:txBody>
                    <a:bodyPr/>
                    <a:lstStyle/>
                    <a:p>
                      <a:pPr algn="ctr"/>
                      <a:r>
                        <a:rPr lang="en-US" dirty="0" smtClean="0"/>
                        <a:t>Yemen</a:t>
                      </a:r>
                      <a:endParaRPr lang="en-US" dirty="0"/>
                    </a:p>
                  </a:txBody>
                  <a:tcPr/>
                </a:tc>
                <a:tc>
                  <a:txBody>
                    <a:bodyPr/>
                    <a:lstStyle/>
                    <a:p>
                      <a:pPr algn="ctr"/>
                      <a:r>
                        <a:rPr lang="en-US" dirty="0" smtClean="0"/>
                        <a:t>20.7 million</a:t>
                      </a:r>
                      <a:endParaRPr lang="en-US" dirty="0"/>
                    </a:p>
                  </a:txBody>
                  <a:tcPr/>
                </a:tc>
                <a:tc>
                  <a:txBody>
                    <a:bodyPr/>
                    <a:lstStyle/>
                    <a:p>
                      <a:pPr algn="ctr"/>
                      <a:r>
                        <a:rPr lang="en-US" dirty="0" smtClean="0"/>
                        <a:t>203.850</a:t>
                      </a:r>
                      <a:endParaRPr lang="en-US" dirty="0"/>
                    </a:p>
                  </a:txBody>
                  <a:tcPr/>
                </a:tc>
                <a:tc>
                  <a:txBody>
                    <a:bodyPr/>
                    <a:lstStyle/>
                    <a:p>
                      <a:pPr algn="ctr"/>
                      <a:r>
                        <a:rPr lang="en-US" dirty="0" smtClean="0"/>
                        <a:t>$800</a:t>
                      </a:r>
                      <a:endParaRPr lang="en-US" dirty="0"/>
                    </a:p>
                  </a:txBody>
                  <a:tcPr/>
                </a:tc>
                <a:tc>
                  <a:txBody>
                    <a:bodyPr/>
                    <a:lstStyle/>
                    <a:p>
                      <a:pPr algn="ctr"/>
                      <a:r>
                        <a:rPr lang="en-US" dirty="0" smtClean="0"/>
                        <a:t>61.8</a:t>
                      </a:r>
                      <a:endParaRPr lang="en-US" dirty="0"/>
                    </a:p>
                  </a:txBody>
                  <a:tcPr/>
                </a:tc>
                <a:tc>
                  <a:txBody>
                    <a:bodyPr/>
                    <a:lstStyle/>
                    <a:p>
                      <a:pPr algn="ctr"/>
                      <a:r>
                        <a:rPr lang="en-US" dirty="0" smtClean="0"/>
                        <a:t>286</a:t>
                      </a:r>
                      <a:endParaRPr lang="en-US" dirty="0"/>
                    </a:p>
                  </a:txBody>
                  <a:tcPr/>
                </a:tc>
              </a:tr>
              <a:tr h="430208">
                <a:tc>
                  <a:txBody>
                    <a:bodyPr/>
                    <a:lstStyle/>
                    <a:p>
                      <a:pPr algn="ctr"/>
                      <a:r>
                        <a:rPr lang="en-US" b="1" dirty="0" smtClean="0"/>
                        <a:t>United States</a:t>
                      </a:r>
                      <a:endParaRPr lang="en-US" b="1" dirty="0"/>
                    </a:p>
                  </a:txBody>
                  <a:tcPr/>
                </a:tc>
                <a:tc>
                  <a:txBody>
                    <a:bodyPr/>
                    <a:lstStyle/>
                    <a:p>
                      <a:pPr algn="ctr"/>
                      <a:r>
                        <a:rPr lang="en-US" b="1" dirty="0" smtClean="0"/>
                        <a:t>295.7 million</a:t>
                      </a:r>
                      <a:endParaRPr lang="en-US" b="1" dirty="0"/>
                    </a:p>
                  </a:txBody>
                  <a:tcPr/>
                </a:tc>
                <a:tc>
                  <a:txBody>
                    <a:bodyPr/>
                    <a:lstStyle/>
                    <a:p>
                      <a:pPr algn="ctr"/>
                      <a:r>
                        <a:rPr lang="en-US" b="1" dirty="0" smtClean="0"/>
                        <a:t>3,718,710</a:t>
                      </a:r>
                      <a:endParaRPr lang="en-US" b="1" dirty="0"/>
                    </a:p>
                  </a:txBody>
                  <a:tcPr/>
                </a:tc>
                <a:tc>
                  <a:txBody>
                    <a:bodyPr/>
                    <a:lstStyle/>
                    <a:p>
                      <a:pPr algn="ctr"/>
                      <a:r>
                        <a:rPr lang="en-US" b="1" dirty="0" smtClean="0"/>
                        <a:t>$40,100</a:t>
                      </a:r>
                      <a:endParaRPr lang="en-US" b="1" dirty="0"/>
                    </a:p>
                  </a:txBody>
                  <a:tcPr/>
                </a:tc>
                <a:tc>
                  <a:txBody>
                    <a:bodyPr/>
                    <a:lstStyle/>
                    <a:p>
                      <a:pPr algn="ctr"/>
                      <a:r>
                        <a:rPr lang="en-US" b="1" dirty="0" smtClean="0"/>
                        <a:t>77.7</a:t>
                      </a:r>
                      <a:endParaRPr lang="en-US" b="1" dirty="0"/>
                    </a:p>
                  </a:txBody>
                  <a:tcPr/>
                </a:tc>
                <a:tc>
                  <a:txBody>
                    <a:bodyPr/>
                    <a:lstStyle/>
                    <a:p>
                      <a:pPr algn="ctr"/>
                      <a:r>
                        <a:rPr lang="en-US" b="1" dirty="0" smtClean="0"/>
                        <a:t>844</a:t>
                      </a:r>
                      <a:endParaRPr lang="en-US" b="1" dirty="0"/>
                    </a:p>
                  </a:txBody>
                  <a:tcPr/>
                </a:tc>
              </a:tr>
            </a:tbl>
          </a:graphicData>
        </a:graphic>
      </p:graphicFrame>
    </p:spTree>
    <p:extLst>
      <p:ext uri="{BB962C8B-B14F-4D97-AF65-F5344CB8AC3E}">
        <p14:creationId xmlns:p14="http://schemas.microsoft.com/office/powerpoint/2010/main" val="2108215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en-US" sz="4400" dirty="0" smtClean="0">
                <a:solidFill>
                  <a:schemeClr val="bg1"/>
                </a:solidFill>
                <a:latin typeface="Copperplate Gothic Bold" pitchFamily="34" charset="0"/>
              </a:rPr>
              <a:t>Intro to the Middle East</a:t>
            </a:r>
          </a:p>
          <a:p>
            <a:r>
              <a:rPr lang="en-US" sz="2800" dirty="0" smtClean="0">
                <a:solidFill>
                  <a:schemeClr val="bg1"/>
                </a:solidFill>
                <a:latin typeface="Copperplate Gothic Bold" pitchFamily="34" charset="0"/>
              </a:rPr>
              <a:t>---AKA “Southwest Asia” or the “Near East”</a:t>
            </a:r>
            <a:endParaRPr lang="en-US" sz="2800" dirty="0">
              <a:solidFill>
                <a:schemeClr val="bg1"/>
              </a:solidFill>
              <a:latin typeface="Copperplate Gothic Bold" pitchFamily="34" charset="0"/>
            </a:endParaRPr>
          </a:p>
        </p:txBody>
      </p:sp>
      <p:pic>
        <p:nvPicPr>
          <p:cNvPr id="3" name="Picture 3" descr="map-World Region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7910" r="3090"/>
          <a:stretch>
            <a:fillRect/>
          </a:stretch>
        </p:blipFill>
        <p:spPr bwMode="auto">
          <a:xfrm>
            <a:off x="685800" y="1226605"/>
            <a:ext cx="7543800" cy="527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227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lstStyle/>
          <a:p>
            <a:pPr eaLnBrk="1" fontAlgn="auto" hangingPunct="1">
              <a:spcAft>
                <a:spcPts val="0"/>
              </a:spcAft>
              <a:defRPr/>
            </a:pPr>
            <a:r>
              <a:rPr lang="en-US" b="1" dirty="0" smtClean="0">
                <a:solidFill>
                  <a:schemeClr val="bg1"/>
                </a:solidFill>
                <a:ea typeface="+mj-ea"/>
              </a:rPr>
              <a:t>Quick Review from Yesterday</a:t>
            </a:r>
            <a:endParaRPr b="1" dirty="0">
              <a:solidFill>
                <a:schemeClr val="bg1"/>
              </a:solidFill>
              <a:ea typeface="+mj-ea"/>
            </a:endParaRPr>
          </a:p>
        </p:txBody>
      </p:sp>
      <p:sp>
        <p:nvSpPr>
          <p:cNvPr id="9218" name="Content Placeholder 1"/>
          <p:cNvSpPr>
            <a:spLocks noGrp="1"/>
          </p:cNvSpPr>
          <p:nvPr>
            <p:ph idx="1"/>
          </p:nvPr>
        </p:nvSpPr>
        <p:spPr>
          <a:xfrm>
            <a:off x="457200" y="1295400"/>
            <a:ext cx="8229600" cy="4830763"/>
          </a:xfrm>
        </p:spPr>
        <p:txBody>
          <a:bodyPr>
            <a:normAutofit/>
          </a:bodyPr>
          <a:lstStyle/>
          <a:p>
            <a:pPr marL="514350" indent="-514350" eaLnBrk="1" hangingPunct="1">
              <a:buFont typeface="Wingdings 2" pitchFamily="-109" charset="2"/>
              <a:buAutoNum type="arabicPeriod"/>
            </a:pPr>
            <a:r>
              <a:rPr lang="en-US" sz="2800" b="1" dirty="0" smtClean="0">
                <a:solidFill>
                  <a:schemeClr val="bg1"/>
                </a:solidFill>
              </a:rPr>
              <a:t>What other names can you call the Middle East region?</a:t>
            </a:r>
          </a:p>
          <a:p>
            <a:pPr marL="514350" indent="-514350" eaLnBrk="1" hangingPunct="1">
              <a:buFont typeface="Wingdings 2" pitchFamily="-109" charset="2"/>
              <a:buAutoNum type="arabicPeriod"/>
            </a:pPr>
            <a:r>
              <a:rPr lang="en-US" sz="2800" b="1" dirty="0" smtClean="0">
                <a:solidFill>
                  <a:schemeClr val="bg1"/>
                </a:solidFill>
              </a:rPr>
              <a:t>What are some things that make the Middle East unique? (5)</a:t>
            </a:r>
          </a:p>
          <a:p>
            <a:pPr marL="514350" indent="-514350" eaLnBrk="1" hangingPunct="1">
              <a:buFont typeface="Wingdings 2" pitchFamily="-109" charset="2"/>
              <a:buAutoNum type="arabicPeriod"/>
            </a:pPr>
            <a:r>
              <a:rPr lang="en-US" sz="2800" b="1" dirty="0" smtClean="0">
                <a:solidFill>
                  <a:schemeClr val="bg1"/>
                </a:solidFill>
              </a:rPr>
              <a:t>Name a civilization that got started in the Middle East.</a:t>
            </a:r>
          </a:p>
          <a:p>
            <a:pPr marL="514350" indent="-514350" eaLnBrk="1" hangingPunct="1">
              <a:buFont typeface="Wingdings 2" pitchFamily="-109" charset="2"/>
              <a:buAutoNum type="arabicPeriod"/>
            </a:pPr>
            <a:r>
              <a:rPr lang="en-US" sz="2800" b="1" dirty="0" smtClean="0">
                <a:solidFill>
                  <a:schemeClr val="bg1"/>
                </a:solidFill>
              </a:rPr>
              <a:t>What is the name of the region that’s super fertile, shaped like a moon, and was the origin of all humankind?</a:t>
            </a:r>
          </a:p>
        </p:txBody>
      </p:sp>
    </p:spTree>
    <p:extLst>
      <p:ext uri="{BB962C8B-B14F-4D97-AF65-F5344CB8AC3E}">
        <p14:creationId xmlns:p14="http://schemas.microsoft.com/office/powerpoint/2010/main" val="20663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539430"/>
          </a:xfrm>
          <a:prstGeom prst="rect">
            <a:avLst/>
          </a:prstGeom>
          <a:noFill/>
        </p:spPr>
        <p:txBody>
          <a:bodyPr wrap="square" rtlCol="0">
            <a:spAutoFit/>
          </a:bodyPr>
          <a:lstStyle/>
          <a:p>
            <a:pPr algn="ctr"/>
            <a:r>
              <a:rPr lang="en-US" sz="2800" b="1" dirty="0" smtClean="0">
                <a:solidFill>
                  <a:schemeClr val="bg1"/>
                </a:solidFill>
              </a:rPr>
              <a:t>Open-Ended Review Questions to Check for Understanding</a:t>
            </a:r>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solidFill>
                  <a:schemeClr val="bg1"/>
                </a:solidFill>
              </a:rPr>
              <a:t>5) Which country might you want to live in the Middle East? And Why?</a:t>
            </a:r>
          </a:p>
          <a:p>
            <a:pPr marL="457200" indent="-457200">
              <a:buFont typeface="Arial" pitchFamily="34" charset="0"/>
              <a:buChar char="•"/>
            </a:pPr>
            <a:endParaRPr lang="en-US" sz="2800" dirty="0">
              <a:solidFill>
                <a:schemeClr val="bg1"/>
              </a:solidFill>
            </a:endParaRPr>
          </a:p>
          <a:p>
            <a:pPr marL="457200" indent="-457200">
              <a:buFont typeface="Arial" pitchFamily="34" charset="0"/>
              <a:buChar char="•"/>
            </a:pPr>
            <a:r>
              <a:rPr lang="en-US" sz="2800" dirty="0" smtClean="0">
                <a:solidFill>
                  <a:schemeClr val="bg1"/>
                </a:solidFill>
              </a:rPr>
              <a:t>6) Which country </a:t>
            </a:r>
            <a:r>
              <a:rPr lang="en-US" sz="2800" smtClean="0">
                <a:solidFill>
                  <a:schemeClr val="bg1"/>
                </a:solidFill>
              </a:rPr>
              <a:t>might you NOT want to live in and why?</a:t>
            </a:r>
            <a:endParaRPr lang="en-US" sz="2800" dirty="0" smtClean="0">
              <a:solidFill>
                <a:schemeClr val="bg1"/>
              </a:solidFill>
            </a:endParaRPr>
          </a:p>
        </p:txBody>
      </p:sp>
    </p:spTree>
    <p:extLst>
      <p:ext uri="{BB962C8B-B14F-4D97-AF65-F5344CB8AC3E}">
        <p14:creationId xmlns:p14="http://schemas.microsoft.com/office/powerpoint/2010/main" val="110007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Leaving on a Jet Plane….</a:t>
            </a:r>
            <a:endParaRPr lang="en-US" dirty="0"/>
          </a:p>
        </p:txBody>
      </p:sp>
      <p:sp>
        <p:nvSpPr>
          <p:cNvPr id="3" name="Content Placeholder 2"/>
          <p:cNvSpPr>
            <a:spLocks noGrp="1"/>
          </p:cNvSpPr>
          <p:nvPr>
            <p:ph idx="1"/>
          </p:nvPr>
        </p:nvSpPr>
        <p:spPr/>
        <p:txBody>
          <a:bodyPr/>
          <a:lstStyle/>
          <a:p>
            <a:r>
              <a:rPr lang="en-US" dirty="0" smtClean="0"/>
              <a:t>What should you pack</a:t>
            </a:r>
          </a:p>
          <a:p>
            <a:r>
              <a:rPr lang="en-US" dirty="0" smtClean="0"/>
              <a:t>What is it like when you step off the plane</a:t>
            </a:r>
          </a:p>
          <a:p>
            <a:pPr lvl="1"/>
            <a:r>
              <a:rPr lang="en-US" dirty="0" smtClean="0"/>
              <a:t>What are the people dressed like</a:t>
            </a:r>
          </a:p>
          <a:p>
            <a:pPr lvl="1"/>
            <a:r>
              <a:rPr lang="en-US" dirty="0" smtClean="0"/>
              <a:t>What is the weather like </a:t>
            </a:r>
          </a:p>
          <a:p>
            <a:pPr lvl="1"/>
            <a:r>
              <a:rPr lang="en-US" dirty="0" smtClean="0"/>
              <a:t>What do your surroundings look like</a:t>
            </a:r>
          </a:p>
          <a:p>
            <a:r>
              <a:rPr lang="en-US" dirty="0" smtClean="0"/>
              <a:t>How does it compare to home.</a:t>
            </a:r>
            <a:endParaRPr lang="en-US" dirty="0"/>
          </a:p>
        </p:txBody>
      </p:sp>
    </p:spTree>
    <p:extLst>
      <p:ext uri="{BB962C8B-B14F-4D97-AF65-F5344CB8AC3E}">
        <p14:creationId xmlns:p14="http://schemas.microsoft.com/office/powerpoint/2010/main" val="3719389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b="1" dirty="0" smtClean="0"/>
              <a:t>DUMP SLIDES</a:t>
            </a:r>
            <a:endParaRPr lang="en-US" sz="80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2991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1921170"/>
              </p:ext>
            </p:extLst>
          </p:nvPr>
        </p:nvGraphicFramePr>
        <p:xfrm>
          <a:off x="12700" y="1"/>
          <a:ext cx="9131300" cy="7728966"/>
        </p:xfrm>
        <a:graphic>
          <a:graphicData uri="http://schemas.openxmlformats.org/drawingml/2006/table">
            <a:tbl>
              <a:tblPr firstRow="1" firstCol="1" bandRow="1">
                <a:tableStyleId>{5940675A-B579-460E-94D1-54222C63F5DA}</a:tableStyleId>
              </a:tblPr>
              <a:tblGrid>
                <a:gridCol w="1968500"/>
                <a:gridCol w="5486400"/>
                <a:gridCol w="1676400"/>
              </a:tblGrid>
              <a:tr h="1904999">
                <a:tc>
                  <a:txBody>
                    <a:bodyPr/>
                    <a:lstStyle/>
                    <a:p>
                      <a:pPr marL="0" marR="0" algn="ctr">
                        <a:lnSpc>
                          <a:spcPct val="115000"/>
                        </a:lnSpc>
                        <a:spcBef>
                          <a:spcPts val="0"/>
                        </a:spcBef>
                        <a:spcAft>
                          <a:spcPts val="0"/>
                        </a:spcAft>
                      </a:pPr>
                      <a:r>
                        <a:rPr lang="en-US" sz="2800" b="1" dirty="0">
                          <a:effectLst/>
                        </a:rPr>
                        <a:t> </a:t>
                      </a:r>
                      <a:r>
                        <a:rPr lang="en-US" sz="2800" b="1" u="sng" dirty="0" smtClean="0">
                          <a:effectLst/>
                        </a:rPr>
                        <a:t>Today Is…</a:t>
                      </a:r>
                      <a:endParaRPr lang="en-US" sz="2000" b="0" u="none" dirty="0">
                        <a:effectLst/>
                        <a:latin typeface="Calibri"/>
                        <a:ea typeface="Calibri"/>
                        <a:cs typeface="Times New Roman"/>
                      </a:endParaRPr>
                    </a:p>
                    <a:p>
                      <a:pPr marL="0" marR="0" algn="ctr">
                        <a:lnSpc>
                          <a:spcPct val="115000"/>
                        </a:lnSpc>
                        <a:spcBef>
                          <a:spcPts val="0"/>
                        </a:spcBef>
                        <a:spcAft>
                          <a:spcPts val="0"/>
                        </a:spcAft>
                      </a:pPr>
                      <a:r>
                        <a:rPr lang="en-US" sz="3200" b="0" u="none" baseline="0" dirty="0" smtClean="0">
                          <a:effectLst/>
                          <a:latin typeface="Calibri"/>
                          <a:ea typeface="Calibri"/>
                          <a:cs typeface="Times New Roman"/>
                        </a:rPr>
                        <a:t>8 January 2013</a:t>
                      </a:r>
                      <a:endParaRPr lang="en-US" sz="3200" b="0" u="none" dirty="0" smtClean="0">
                        <a:effectLst/>
                        <a:latin typeface="Calibri"/>
                        <a:ea typeface="Calibri"/>
                        <a:cs typeface="Times New Roman"/>
                      </a:endParaRPr>
                    </a:p>
                  </a:txBody>
                  <a:tcPr marL="56577" marR="5657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rowSpan="2">
                  <a:txBody>
                    <a:bodyPr/>
                    <a:lstStyle/>
                    <a:p>
                      <a:pPr algn="ctr">
                        <a:lnSpc>
                          <a:spcPct val="115000"/>
                        </a:lnSpc>
                        <a:defRPr/>
                      </a:pPr>
                      <a:r>
                        <a:rPr lang="en-US" sz="3000" b="1" dirty="0" smtClean="0">
                          <a:solidFill>
                            <a:srgbClr val="002060"/>
                          </a:solidFill>
                        </a:rPr>
                        <a:t>Imagine</a:t>
                      </a:r>
                      <a:r>
                        <a:rPr lang="en-US" sz="3000" b="1" baseline="0" dirty="0" smtClean="0">
                          <a:solidFill>
                            <a:srgbClr val="002060"/>
                          </a:solidFill>
                        </a:rPr>
                        <a:t> a trip to the Middle East. What do you think you would see as you get off the plane &amp; travel through the region? What types of landforms would you see? Where is the water, and what form does it take? How are the people dressed? What do the buildings look like?  </a:t>
                      </a:r>
                      <a:r>
                        <a:rPr lang="en-US" sz="2100" b="1" baseline="0" dirty="0" smtClean="0">
                          <a:solidFill>
                            <a:srgbClr val="FF0000"/>
                          </a:solidFill>
                        </a:rPr>
                        <a:t>PAGE 74- notebook</a:t>
                      </a:r>
                      <a:endParaRPr lang="en-US" sz="2100" b="1" dirty="0" smtClean="0">
                        <a:solidFill>
                          <a:srgbClr val="FF0000"/>
                        </a:solidFill>
                      </a:endParaRPr>
                    </a:p>
                  </a:txBody>
                  <a:tcPr marL="56577" marR="5657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u="none" baseline="0" dirty="0" smtClean="0">
                        <a:solidFill>
                          <a:srgbClr val="7030A0"/>
                        </a:solidFill>
                        <a:effectLst/>
                      </a:endParaRPr>
                    </a:p>
                  </a:txBody>
                  <a:tcPr marL="56577" marR="5657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r>
              <a:tr h="3200400">
                <a:tc>
                  <a:txBody>
                    <a:bodyPr/>
                    <a:lstStyle/>
                    <a:p>
                      <a:pPr marL="0" marR="0" algn="ctr">
                        <a:lnSpc>
                          <a:spcPct val="115000"/>
                        </a:lnSpc>
                        <a:spcBef>
                          <a:spcPts val="0"/>
                        </a:spcBef>
                        <a:spcAft>
                          <a:spcPts val="0"/>
                        </a:spcAft>
                      </a:pPr>
                      <a:r>
                        <a:rPr lang="en-US" sz="2000" b="1" u="sng" dirty="0" smtClean="0">
                          <a:effectLst/>
                        </a:rPr>
                        <a:t>Agenda</a:t>
                      </a:r>
                    </a:p>
                    <a:p>
                      <a:pPr marL="342900" marR="0" indent="-342900" algn="ctr">
                        <a:lnSpc>
                          <a:spcPct val="115000"/>
                        </a:lnSpc>
                        <a:spcBef>
                          <a:spcPts val="0"/>
                        </a:spcBef>
                        <a:spcAft>
                          <a:spcPts val="0"/>
                        </a:spcAft>
                        <a:buFont typeface="Arial" pitchFamily="34" charset="0"/>
                        <a:buChar char="•"/>
                      </a:pPr>
                      <a:r>
                        <a:rPr lang="en-US" sz="1800" b="0" u="none" baseline="0" dirty="0" smtClean="0">
                          <a:effectLst/>
                        </a:rPr>
                        <a:t>Intro to the Middle East</a:t>
                      </a:r>
                    </a:p>
                    <a:p>
                      <a:pPr marL="342900" marR="0" indent="-342900" algn="ctr">
                        <a:lnSpc>
                          <a:spcPct val="115000"/>
                        </a:lnSpc>
                        <a:spcBef>
                          <a:spcPts val="0"/>
                        </a:spcBef>
                        <a:spcAft>
                          <a:spcPts val="0"/>
                        </a:spcAft>
                        <a:buFont typeface="Arial" pitchFamily="34" charset="0"/>
                        <a:buChar char="•"/>
                      </a:pPr>
                      <a:r>
                        <a:rPr lang="en-US" sz="1800" b="0" u="none" baseline="0" dirty="0" smtClean="0">
                          <a:effectLst/>
                        </a:rPr>
                        <a:t>Israel/Egypt/Saudi Arabia RSA</a:t>
                      </a:r>
                    </a:p>
                  </a:txBody>
                  <a:tcPr marL="56577" marR="5657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b="1" u="sng" dirty="0" smtClean="0">
                          <a:effectLst/>
                        </a:rPr>
                        <a:t>Last Class:</a:t>
                      </a:r>
                    </a:p>
                    <a:p>
                      <a:pPr marL="0" marR="0" algn="ctr">
                        <a:lnSpc>
                          <a:spcPct val="115000"/>
                        </a:lnSpc>
                        <a:spcBef>
                          <a:spcPts val="0"/>
                        </a:spcBef>
                        <a:spcAft>
                          <a:spcPts val="0"/>
                        </a:spcAft>
                      </a:pPr>
                      <a:r>
                        <a:rPr lang="en-US" sz="2400" b="0" u="none" baseline="0" dirty="0" smtClean="0">
                          <a:effectLst/>
                        </a:rPr>
                        <a:t>Middle East Map</a:t>
                      </a:r>
                    </a:p>
                    <a:p>
                      <a:pPr marL="0" marR="0" algn="ctr">
                        <a:lnSpc>
                          <a:spcPct val="115000"/>
                        </a:lnSpc>
                        <a:spcBef>
                          <a:spcPts val="0"/>
                        </a:spcBef>
                        <a:spcAft>
                          <a:spcPts val="0"/>
                        </a:spcAft>
                      </a:pPr>
                      <a:endParaRPr lang="en-US" sz="2400" b="0" u="none" baseline="0" dirty="0" smtClean="0">
                        <a:effectLst/>
                      </a:endParaRPr>
                    </a:p>
                    <a:p>
                      <a:pPr marL="0" marR="0" algn="ctr">
                        <a:lnSpc>
                          <a:spcPct val="115000"/>
                        </a:lnSpc>
                        <a:spcBef>
                          <a:spcPts val="0"/>
                        </a:spcBef>
                        <a:spcAft>
                          <a:spcPts val="0"/>
                        </a:spcAft>
                      </a:pPr>
                      <a:r>
                        <a:rPr lang="en-US" sz="2400" b="1" u="sng" dirty="0" smtClean="0">
                          <a:effectLst/>
                        </a:rPr>
                        <a:t>Next Class:</a:t>
                      </a:r>
                    </a:p>
                    <a:p>
                      <a:pPr marL="0" marR="0" indent="0" algn="ctr">
                        <a:lnSpc>
                          <a:spcPct val="115000"/>
                        </a:lnSpc>
                        <a:spcBef>
                          <a:spcPts val="0"/>
                        </a:spcBef>
                        <a:spcAft>
                          <a:spcPts val="0"/>
                        </a:spcAft>
                        <a:buFont typeface="Arial" pitchFamily="34" charset="0"/>
                        <a:buNone/>
                      </a:pPr>
                      <a:r>
                        <a:rPr lang="en-US" sz="2400" b="0" u="none" dirty="0" smtClean="0">
                          <a:effectLst/>
                        </a:rPr>
                        <a:t>Middle East Intro</a:t>
                      </a:r>
                    </a:p>
                  </a:txBody>
                  <a:tcPr marL="56577" marR="5657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r>
              <a:tr h="17526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2800" b="1" u="none" baseline="0" dirty="0" smtClean="0">
                        <a:solidFill>
                          <a:schemeClr val="tx1"/>
                        </a:solidFill>
                        <a:effectLst/>
                      </a:endParaRPr>
                    </a:p>
                  </a:txBody>
                  <a:tcPr marL="56577" marR="5657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b="1" u="sng" baseline="0" dirty="0" smtClean="0">
                          <a:solidFill>
                            <a:schemeClr val="tx1"/>
                          </a:solidFill>
                          <a:effectLst/>
                        </a:rPr>
                        <a:t>SWBAT</a:t>
                      </a:r>
                      <a:r>
                        <a:rPr lang="en-US" sz="2400" b="1" u="none" baseline="0" dirty="0" smtClean="0">
                          <a:solidFill>
                            <a:schemeClr val="tx1"/>
                          </a:solidFill>
                          <a:effectLst/>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US" sz="2400" b="0" u="none" baseline="0" dirty="0" smtClean="0">
                          <a:solidFill>
                            <a:schemeClr val="tx1"/>
                          </a:solidFill>
                          <a:effectLst/>
                        </a:rPr>
                        <a:t>Locate the Middle East and describe what makes the area unique, why their history is important, and describe some issues the region is currently facing.</a:t>
                      </a:r>
                    </a:p>
                  </a:txBody>
                  <a:tcPr marL="56577" marR="5657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hMerge="1">
                  <a:txBody>
                    <a:bodyPr/>
                    <a:lstStyle/>
                    <a:p>
                      <a:pPr marL="0" marR="0">
                        <a:lnSpc>
                          <a:spcPct val="115000"/>
                        </a:lnSpc>
                        <a:spcBef>
                          <a:spcPts val="0"/>
                        </a:spcBef>
                        <a:spcAft>
                          <a:spcPts val="0"/>
                        </a:spcAft>
                      </a:pPr>
                      <a:endParaRPr lang="en-US" sz="2000" u="sng" dirty="0">
                        <a:effectLst/>
                        <a:latin typeface="Calibri"/>
                        <a:ea typeface="Calibri"/>
                        <a:cs typeface="Times New Roman"/>
                      </a:endParaRPr>
                    </a:p>
                  </a:txBody>
                  <a:tcPr marL="56577" marR="5657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r>
            </a:tbl>
          </a:graphicData>
        </a:graphic>
      </p:graphicFrame>
    </p:spTree>
    <p:extLst>
      <p:ext uri="{BB962C8B-B14F-4D97-AF65-F5344CB8AC3E}">
        <p14:creationId xmlns:p14="http://schemas.microsoft.com/office/powerpoint/2010/main" val="2109266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5400" b="1" dirty="0" smtClean="0">
                <a:solidFill>
                  <a:schemeClr val="bg1"/>
                </a:solidFill>
              </a:rPr>
              <a:t>What are some things that make the Middle East unique and what is important about the history of the Middle East?</a:t>
            </a:r>
            <a:endParaRPr lang="en-US" sz="5400" b="1" dirty="0">
              <a:solidFill>
                <a:schemeClr val="bg1"/>
              </a:solidFill>
            </a:endParaRPr>
          </a:p>
        </p:txBody>
      </p:sp>
    </p:spTree>
    <p:extLst>
      <p:ext uri="{BB962C8B-B14F-4D97-AF65-F5344CB8AC3E}">
        <p14:creationId xmlns:p14="http://schemas.microsoft.com/office/powerpoint/2010/main" val="421502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7200" dirty="0" smtClean="0">
                <a:solidFill>
                  <a:schemeClr val="bg1"/>
                </a:solidFill>
              </a:rPr>
              <a:t>What are some issues that the Middle East is currently facing?</a:t>
            </a:r>
            <a:endParaRPr lang="en-US" sz="7200" dirty="0">
              <a:solidFill>
                <a:schemeClr val="bg1"/>
              </a:solidFill>
            </a:endParaRPr>
          </a:p>
        </p:txBody>
      </p:sp>
    </p:spTree>
    <p:extLst>
      <p:ext uri="{BB962C8B-B14F-4D97-AF65-F5344CB8AC3E}">
        <p14:creationId xmlns:p14="http://schemas.microsoft.com/office/powerpoint/2010/main" val="4221240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lstStyle/>
          <a:p>
            <a:pPr eaLnBrk="1" fontAlgn="auto" hangingPunct="1">
              <a:spcAft>
                <a:spcPts val="0"/>
              </a:spcAft>
              <a:defRPr/>
            </a:pPr>
            <a:r>
              <a:rPr b="1" dirty="0" smtClean="0">
                <a:solidFill>
                  <a:schemeClr val="bg1"/>
                </a:solidFill>
                <a:ea typeface="+mj-ea"/>
              </a:rPr>
              <a:t>Big Ideas to Focus on:</a:t>
            </a:r>
            <a:endParaRPr b="1" dirty="0">
              <a:solidFill>
                <a:schemeClr val="bg1"/>
              </a:solidFill>
              <a:ea typeface="+mj-ea"/>
            </a:endParaRPr>
          </a:p>
        </p:txBody>
      </p:sp>
      <p:sp>
        <p:nvSpPr>
          <p:cNvPr id="9218" name="Content Placeholder 1"/>
          <p:cNvSpPr>
            <a:spLocks noGrp="1"/>
          </p:cNvSpPr>
          <p:nvPr>
            <p:ph idx="1"/>
          </p:nvPr>
        </p:nvSpPr>
        <p:spPr>
          <a:xfrm>
            <a:off x="457200" y="1295400"/>
            <a:ext cx="8229600" cy="4830763"/>
          </a:xfrm>
        </p:spPr>
        <p:txBody>
          <a:bodyPr>
            <a:normAutofit/>
          </a:bodyPr>
          <a:lstStyle/>
          <a:p>
            <a:pPr marL="514350" indent="-514350" eaLnBrk="1" hangingPunct="1">
              <a:buFont typeface="Wingdings 2" pitchFamily="-109" charset="2"/>
              <a:buAutoNum type="arabicPeriod"/>
            </a:pPr>
            <a:r>
              <a:rPr lang="en-US" sz="2800" dirty="0" smtClean="0">
                <a:solidFill>
                  <a:schemeClr val="bg1"/>
                </a:solidFill>
              </a:rPr>
              <a:t>Where is the Middle East located?</a:t>
            </a:r>
          </a:p>
          <a:p>
            <a:pPr marL="514350" indent="-514350" eaLnBrk="1" hangingPunct="1">
              <a:buFont typeface="Wingdings 2" pitchFamily="-109" charset="2"/>
              <a:buAutoNum type="arabicPeriod"/>
            </a:pPr>
            <a:r>
              <a:rPr lang="en-US" sz="2800" dirty="0" smtClean="0">
                <a:solidFill>
                  <a:schemeClr val="bg1"/>
                </a:solidFill>
              </a:rPr>
              <a:t>What are some things that make the Middle East unique and what is important about the history of the Middle East?</a:t>
            </a:r>
          </a:p>
          <a:p>
            <a:pPr marL="514350" indent="-514350" eaLnBrk="1" hangingPunct="1">
              <a:buFont typeface="Wingdings 2" pitchFamily="-109" charset="2"/>
              <a:buAutoNum type="arabicPeriod"/>
            </a:pPr>
            <a:r>
              <a:rPr lang="en-US" sz="2800" dirty="0" smtClean="0">
                <a:solidFill>
                  <a:schemeClr val="bg1"/>
                </a:solidFill>
              </a:rPr>
              <a:t>What are some issues that the Middle East is currently facing?</a:t>
            </a:r>
          </a:p>
          <a:p>
            <a:pPr marL="514350" indent="-514350" eaLnBrk="1" hangingPunct="1">
              <a:buFont typeface="Wingdings 2" pitchFamily="-109" charset="2"/>
              <a:buAutoNum type="arabicPeriod"/>
            </a:pPr>
            <a:endParaRPr lang="en-US" sz="2800" dirty="0" smtClean="0">
              <a:solidFill>
                <a:schemeClr val="bg1"/>
              </a:solidFill>
            </a:endParaRPr>
          </a:p>
        </p:txBody>
      </p:sp>
    </p:spTree>
    <p:extLst>
      <p:ext uri="{BB962C8B-B14F-4D97-AF65-F5344CB8AC3E}">
        <p14:creationId xmlns:p14="http://schemas.microsoft.com/office/powerpoint/2010/main" val="116704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04" t="18673" b="3441"/>
          <a:stretch/>
        </p:blipFill>
        <p:spPr bwMode="auto">
          <a:xfrm>
            <a:off x="-49730" y="0"/>
            <a:ext cx="9193730" cy="58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459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3886200"/>
          </a:xfrm>
        </p:spPr>
        <p:txBody>
          <a:bodyPr>
            <a:noAutofit/>
          </a:bodyPr>
          <a:lstStyle/>
          <a:p>
            <a:pPr algn="ctr"/>
            <a:r>
              <a:rPr lang="en-US" sz="9600" dirty="0" smtClean="0">
                <a:solidFill>
                  <a:schemeClr val="bg1"/>
                </a:solidFill>
              </a:rPr>
              <a:t>Where is the Middle East  located?</a:t>
            </a:r>
            <a:endParaRPr lang="en-US" sz="9600" dirty="0">
              <a:solidFill>
                <a:schemeClr val="bg1"/>
              </a:solidFill>
            </a:endParaRPr>
          </a:p>
        </p:txBody>
      </p:sp>
      <p:sp>
        <p:nvSpPr>
          <p:cNvPr id="3" name="TextBox 1"/>
          <p:cNvSpPr txBox="1">
            <a:spLocks noChangeArrowheads="1"/>
          </p:cNvSpPr>
          <p:nvPr/>
        </p:nvSpPr>
        <p:spPr bwMode="auto">
          <a:xfrm>
            <a:off x="0" y="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r>
              <a:rPr lang="en-US" sz="4000" dirty="0">
                <a:solidFill>
                  <a:schemeClr val="bg1"/>
                </a:solidFill>
              </a:rPr>
              <a:t>Let’s name some countries that are in the Middle </a:t>
            </a:r>
            <a:r>
              <a:rPr lang="en-US" sz="4000" dirty="0" smtClean="0">
                <a:solidFill>
                  <a:schemeClr val="bg1"/>
                </a:solidFill>
              </a:rPr>
              <a:t>East:</a:t>
            </a:r>
            <a:endParaRPr lang="en-US" sz="4000" dirty="0">
              <a:solidFill>
                <a:schemeClr val="bg1"/>
              </a:solidFill>
            </a:endParaRPr>
          </a:p>
        </p:txBody>
      </p:sp>
    </p:spTree>
    <p:extLst>
      <p:ext uri="{BB962C8B-B14F-4D97-AF65-F5344CB8AC3E}">
        <p14:creationId xmlns:p14="http://schemas.microsoft.com/office/powerpoint/2010/main" val="113990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628" y="7554"/>
            <a:ext cx="91466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spcBef>
                <a:spcPct val="50000"/>
              </a:spcBef>
            </a:pPr>
            <a:r>
              <a:rPr lang="en-US" sz="4000" b="1" dirty="0">
                <a:solidFill>
                  <a:srgbClr val="006600"/>
                </a:solidFill>
                <a:latin typeface="Calligrapher" pitchFamily="2" charset="0"/>
              </a:rPr>
              <a:t>The Middle East </a:t>
            </a:r>
            <a:r>
              <a:rPr lang="en-US" sz="4000" b="1" dirty="0" smtClean="0">
                <a:solidFill>
                  <a:srgbClr val="006600"/>
                </a:solidFill>
                <a:latin typeface="Calligrapher" pitchFamily="2" charset="0"/>
              </a:rPr>
              <a:t>Today: Political </a:t>
            </a:r>
            <a:r>
              <a:rPr lang="en-US" sz="4000" b="1" dirty="0">
                <a:solidFill>
                  <a:srgbClr val="006600"/>
                </a:solidFill>
                <a:latin typeface="Calligrapher" pitchFamily="2" charset="0"/>
              </a:rPr>
              <a:t>Map</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11" t="27219" r="59299" b="42437"/>
          <a:stretch/>
        </p:blipFill>
        <p:spPr bwMode="auto">
          <a:xfrm>
            <a:off x="-2628" y="524749"/>
            <a:ext cx="9146628" cy="617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15" y="6359658"/>
            <a:ext cx="9581343" cy="830997"/>
          </a:xfrm>
          <a:prstGeom prst="rect">
            <a:avLst/>
          </a:prstGeom>
          <a:solidFill>
            <a:schemeClr val="bg1">
              <a:lumMod val="75000"/>
            </a:schemeClr>
          </a:solidFill>
        </p:spPr>
        <p:txBody>
          <a:bodyPr wrap="square" rtlCol="0">
            <a:spAutoFit/>
          </a:bodyPr>
          <a:lstStyle/>
          <a:p>
            <a:r>
              <a:rPr lang="en-US" sz="2400" b="1" dirty="0" smtClean="0">
                <a:solidFill>
                  <a:srgbClr val="0000FF"/>
                </a:solidFill>
              </a:rPr>
              <a:t>Some people say it looks like an angel. What do you think?     .</a:t>
            </a:r>
          </a:p>
          <a:p>
            <a:endParaRPr lang="en-US" sz="2400" b="1" dirty="0">
              <a:solidFill>
                <a:srgbClr val="0000FF"/>
              </a:solidFill>
            </a:endParaRPr>
          </a:p>
        </p:txBody>
      </p:sp>
    </p:spTree>
    <p:extLst>
      <p:ext uri="{BB962C8B-B14F-4D97-AF65-F5344CB8AC3E}">
        <p14:creationId xmlns:p14="http://schemas.microsoft.com/office/powerpoint/2010/main" val="370232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rtographia.files.wordpress.com/2008/05/mid-east-map-cropped.jpg?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296401" cy="715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10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310" t="36751" r="33909" b="23495"/>
          <a:stretch/>
        </p:blipFill>
        <p:spPr bwMode="auto">
          <a:xfrm>
            <a:off x="0" y="0"/>
            <a:ext cx="7391400" cy="68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388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16371</TotalTime>
  <Words>2277</Words>
  <Application>Microsoft Office PowerPoint</Application>
  <PresentationFormat>On-screen Show (4:3)</PresentationFormat>
  <Paragraphs>298</Paragraphs>
  <Slides>36</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Arial</vt:lpstr>
      <vt:lpstr>Calibri</vt:lpstr>
      <vt:lpstr>Calligrapher</vt:lpstr>
      <vt:lpstr>Century Gothic</vt:lpstr>
      <vt:lpstr>Comic Sans MS</vt:lpstr>
      <vt:lpstr>Copperplate Gothic Bold</vt:lpstr>
      <vt:lpstr>Courier New</vt:lpstr>
      <vt:lpstr>Times New Roman</vt:lpstr>
      <vt:lpstr>Trebuchet MS</vt:lpstr>
      <vt:lpstr>Wingdings 2</vt:lpstr>
      <vt:lpstr>Summer</vt:lpstr>
      <vt:lpstr>Introduction to the Middle East</vt:lpstr>
      <vt:lpstr>PowerPoint Presentation</vt:lpstr>
      <vt:lpstr>PowerPoint Presentation</vt:lpstr>
      <vt:lpstr>Big Ideas to Focus on:</vt:lpstr>
      <vt:lpstr>PowerPoint Presentation</vt:lpstr>
      <vt:lpstr>Where is the Middle East  located?</vt:lpstr>
      <vt:lpstr>PowerPoint Presentation</vt:lpstr>
      <vt:lpstr>PowerPoint Presentation</vt:lpstr>
      <vt:lpstr>PowerPoint Presentation</vt:lpstr>
      <vt:lpstr>Birthplace of Civilization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Review from Yesterday</vt:lpstr>
      <vt:lpstr>PowerPoint Presentation</vt:lpstr>
      <vt:lpstr>RSA: Leaving on a Jet Plane….</vt:lpstr>
      <vt:lpstr>DUMP SLIDES</vt:lpstr>
      <vt:lpstr>PowerPoint Presentation</vt:lpstr>
      <vt:lpstr>What are some things that make the Middle East unique and what is important about the history of the Middle East?</vt:lpstr>
      <vt:lpstr>What are some issues that the Middle East is currently facing?</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Neel</dc:creator>
  <cp:lastModifiedBy>Newport, Anita</cp:lastModifiedBy>
  <cp:revision>567</cp:revision>
  <cp:lastPrinted>2013-01-10T15:35:19Z</cp:lastPrinted>
  <dcterms:created xsi:type="dcterms:W3CDTF">2012-02-26T08:36:22Z</dcterms:created>
  <dcterms:modified xsi:type="dcterms:W3CDTF">2017-03-27T14:15:07Z</dcterms:modified>
</cp:coreProperties>
</file>